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0"/>
  </p:notesMasterIdLst>
  <p:sldIdLst>
    <p:sldId id="256" r:id="rId5"/>
    <p:sldId id="260" r:id="rId6"/>
    <p:sldId id="528" r:id="rId7"/>
    <p:sldId id="529" r:id="rId8"/>
    <p:sldId id="397" r:id="rId9"/>
    <p:sldId id="264" r:id="rId10"/>
    <p:sldId id="265" r:id="rId11"/>
    <p:sldId id="542" r:id="rId12"/>
    <p:sldId id="562" r:id="rId13"/>
    <p:sldId id="563" r:id="rId14"/>
    <p:sldId id="597" r:id="rId15"/>
    <p:sldId id="646" r:id="rId16"/>
    <p:sldId id="398" r:id="rId17"/>
    <p:sldId id="274" r:id="rId18"/>
    <p:sldId id="530" r:id="rId19"/>
    <p:sldId id="531" r:id="rId20"/>
    <p:sldId id="533" r:id="rId21"/>
    <p:sldId id="536" r:id="rId22"/>
    <p:sldId id="537" r:id="rId23"/>
    <p:sldId id="538" r:id="rId24"/>
    <p:sldId id="539" r:id="rId25"/>
    <p:sldId id="540" r:id="rId26"/>
    <p:sldId id="541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4" r:id="rId47"/>
    <p:sldId id="565" r:id="rId48"/>
    <p:sldId id="566" r:id="rId49"/>
    <p:sldId id="567" r:id="rId50"/>
    <p:sldId id="568" r:id="rId51"/>
    <p:sldId id="569" r:id="rId52"/>
    <p:sldId id="570" r:id="rId53"/>
    <p:sldId id="571" r:id="rId54"/>
    <p:sldId id="572" r:id="rId55"/>
    <p:sldId id="573" r:id="rId56"/>
    <p:sldId id="575" r:id="rId57"/>
    <p:sldId id="574" r:id="rId58"/>
    <p:sldId id="577" r:id="rId59"/>
    <p:sldId id="576" r:id="rId60"/>
    <p:sldId id="578" r:id="rId61"/>
    <p:sldId id="579" r:id="rId62"/>
    <p:sldId id="580" r:id="rId63"/>
    <p:sldId id="581" r:id="rId64"/>
    <p:sldId id="582" r:id="rId65"/>
    <p:sldId id="583" r:id="rId66"/>
    <p:sldId id="584" r:id="rId67"/>
    <p:sldId id="585" r:id="rId68"/>
    <p:sldId id="586" r:id="rId69"/>
    <p:sldId id="587" r:id="rId70"/>
    <p:sldId id="588" r:id="rId71"/>
    <p:sldId id="589" r:id="rId72"/>
    <p:sldId id="590" r:id="rId73"/>
    <p:sldId id="593" r:id="rId74"/>
    <p:sldId id="592" r:id="rId75"/>
    <p:sldId id="591" r:id="rId76"/>
    <p:sldId id="532" r:id="rId77"/>
    <p:sldId id="594" r:id="rId78"/>
    <p:sldId id="595" r:id="rId79"/>
    <p:sldId id="596" r:id="rId80"/>
    <p:sldId id="598" r:id="rId81"/>
    <p:sldId id="599" r:id="rId82"/>
    <p:sldId id="600" r:id="rId83"/>
    <p:sldId id="601" r:id="rId84"/>
    <p:sldId id="602" r:id="rId85"/>
    <p:sldId id="603" r:id="rId86"/>
    <p:sldId id="604" r:id="rId87"/>
    <p:sldId id="605" r:id="rId88"/>
    <p:sldId id="606" r:id="rId89"/>
    <p:sldId id="607" r:id="rId90"/>
    <p:sldId id="608" r:id="rId91"/>
    <p:sldId id="609" r:id="rId92"/>
    <p:sldId id="611" r:id="rId93"/>
    <p:sldId id="610" r:id="rId94"/>
    <p:sldId id="612" r:id="rId95"/>
    <p:sldId id="613" r:id="rId96"/>
    <p:sldId id="614" r:id="rId97"/>
    <p:sldId id="615" r:id="rId98"/>
    <p:sldId id="616" r:id="rId99"/>
    <p:sldId id="617" r:id="rId100"/>
    <p:sldId id="618" r:id="rId101"/>
    <p:sldId id="620" r:id="rId102"/>
    <p:sldId id="621" r:id="rId103"/>
    <p:sldId id="622" r:id="rId104"/>
    <p:sldId id="623" r:id="rId105"/>
    <p:sldId id="624" r:id="rId106"/>
    <p:sldId id="625" r:id="rId107"/>
    <p:sldId id="626" r:id="rId108"/>
    <p:sldId id="627" r:id="rId109"/>
    <p:sldId id="628" r:id="rId110"/>
    <p:sldId id="630" r:id="rId111"/>
    <p:sldId id="631" r:id="rId112"/>
    <p:sldId id="632" r:id="rId113"/>
    <p:sldId id="633" r:id="rId114"/>
    <p:sldId id="634" r:id="rId115"/>
    <p:sldId id="635" r:id="rId116"/>
    <p:sldId id="629" r:id="rId117"/>
    <p:sldId id="636" r:id="rId118"/>
    <p:sldId id="637" r:id="rId119"/>
    <p:sldId id="638" r:id="rId120"/>
    <p:sldId id="639" r:id="rId121"/>
    <p:sldId id="640" r:id="rId122"/>
    <p:sldId id="641" r:id="rId123"/>
    <p:sldId id="642" r:id="rId124"/>
    <p:sldId id="643" r:id="rId125"/>
    <p:sldId id="644" r:id="rId126"/>
    <p:sldId id="645" r:id="rId127"/>
    <p:sldId id="394" r:id="rId128"/>
    <p:sldId id="395" r:id="rId129"/>
  </p:sldIdLst>
  <p:sldSz cx="18288000" cy="10287000"/>
  <p:notesSz cx="6799263" cy="9929813"/>
  <p:embeddedFontLst>
    <p:embeddedFont>
      <p:font typeface="Segoe UI Symbol" panose="020B0502040204020203" pitchFamily="34" charset="0"/>
      <p:regular r:id="rId131"/>
    </p:embeddedFont>
    <p:embeddedFont>
      <p:font typeface="Source Sans Pro" panose="020B0503030403020204" pitchFamily="34" charset="0"/>
      <p:regular r:id="rId132"/>
      <p:bold r:id="rId133"/>
      <p:italic r:id="rId134"/>
      <p:boldItalic r:id="rId1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521C5A-988F-B649-3657-0C205CCEDF97}" name="Dr. Eleonore Föhles" initials="EF" userId="Dr. Eleonore Föhl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6A"/>
    <a:srgbClr val="DDE7E8"/>
    <a:srgbClr val="0E555C"/>
    <a:srgbClr val="529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C4104-AC12-4E74-8DE7-FEEBD216A54B}" v="3" dt="2025-02-26T09:13:45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478" autoAdjust="0"/>
  </p:normalViewPr>
  <p:slideViewPr>
    <p:cSldViewPr>
      <p:cViewPr varScale="1">
        <p:scale>
          <a:sx n="57" d="100"/>
          <a:sy n="57" d="100"/>
        </p:scale>
        <p:origin x="62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theme" Target="theme/theme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font" Target="fonts/font4.fntdata"/><Relationship Id="rId139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notesMaster" Target="notesMasters/notesMaster1.xml"/><Relationship Id="rId135" Type="http://schemas.openxmlformats.org/officeDocument/2006/relationships/font" Target="fonts/font5.fntdata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font" Target="fonts/font1.fntdata"/><Relationship Id="rId136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microsoft.com/office/2018/10/relationships/authors" Target="author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font" Target="fonts/font2.fntdata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font" Target="fonts/font3.fntdata"/><Relationship Id="rId16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 - Carolin Eckinger" userId="f77fd564-73bb-401b-a6fb-77abdaa067a4" providerId="ADAL" clId="{545C4104-AC12-4E74-8DE7-FEEBD216A54B}"/>
    <pc:docChg chg="undo custSel delSld modSld sldOrd">
      <pc:chgData name="CEr - Carolin Eckinger" userId="f77fd564-73bb-401b-a6fb-77abdaa067a4" providerId="ADAL" clId="{545C4104-AC12-4E74-8DE7-FEEBD216A54B}" dt="2025-02-26T11:25:24.942" v="57" actId="47"/>
      <pc:docMkLst>
        <pc:docMk/>
      </pc:docMkLst>
      <pc:sldChg chg="ord">
        <pc:chgData name="CEr - Carolin Eckinger" userId="f77fd564-73bb-401b-a6fb-77abdaa067a4" providerId="ADAL" clId="{545C4104-AC12-4E74-8DE7-FEEBD216A54B}" dt="2025-02-26T09:13:33.166" v="52"/>
        <pc:sldMkLst>
          <pc:docMk/>
          <pc:sldMk cId="0" sldId="256"/>
        </pc:sldMkLst>
      </pc:sldChg>
      <pc:sldChg chg="del">
        <pc:chgData name="CEr - Carolin Eckinger" userId="f77fd564-73bb-401b-a6fb-77abdaa067a4" providerId="ADAL" clId="{545C4104-AC12-4E74-8DE7-FEEBD216A54B}" dt="2025-02-26T11:25:24.942" v="57" actId="47"/>
        <pc:sldMkLst>
          <pc:docMk/>
          <pc:sldMk cId="2569433413" sldId="534"/>
        </pc:sldMkLst>
      </pc:sldChg>
      <pc:sldChg chg="addSp delSp modSp mod">
        <pc:chgData name="CEr - Carolin Eckinger" userId="f77fd564-73bb-401b-a6fb-77abdaa067a4" providerId="ADAL" clId="{545C4104-AC12-4E74-8DE7-FEEBD216A54B}" dt="2025-02-26T09:08:55.734" v="44" actId="1076"/>
        <pc:sldMkLst>
          <pc:docMk/>
          <pc:sldMk cId="152479024" sldId="539"/>
        </pc:sldMkLst>
        <pc:spChg chg="add del mod">
          <ac:chgData name="CEr - Carolin Eckinger" userId="f77fd564-73bb-401b-a6fb-77abdaa067a4" providerId="ADAL" clId="{545C4104-AC12-4E74-8DE7-FEEBD216A54B}" dt="2025-02-26T09:08:55.734" v="44" actId="1076"/>
          <ac:spMkLst>
            <pc:docMk/>
            <pc:sldMk cId="152479024" sldId="539"/>
            <ac:spMk id="7" creationId="{85B5986E-3B30-763D-D985-C7890F01F7BB}"/>
          </ac:spMkLst>
        </pc:spChg>
        <pc:picChg chg="mod">
          <ac:chgData name="CEr - Carolin Eckinger" userId="f77fd564-73bb-401b-a6fb-77abdaa067a4" providerId="ADAL" clId="{545C4104-AC12-4E74-8DE7-FEEBD216A54B}" dt="2025-02-26T09:08:55.734" v="44" actId="1076"/>
          <ac:picMkLst>
            <pc:docMk/>
            <pc:sldMk cId="152479024" sldId="539"/>
            <ac:picMk id="6" creationId="{D0F7DFCE-A33B-44DE-89CB-98058FC9BC86}"/>
          </ac:picMkLst>
        </pc:picChg>
        <pc:picChg chg="add mod">
          <ac:chgData name="CEr - Carolin Eckinger" userId="f77fd564-73bb-401b-a6fb-77abdaa067a4" providerId="ADAL" clId="{545C4104-AC12-4E74-8DE7-FEEBD216A54B}" dt="2025-02-26T09:08:55.734" v="44" actId="1076"/>
          <ac:picMkLst>
            <pc:docMk/>
            <pc:sldMk cId="152479024" sldId="539"/>
            <ac:picMk id="8" creationId="{37E63B93-A3A8-E4E4-F79C-5E52ECC91FE7}"/>
          </ac:picMkLst>
        </pc:picChg>
        <pc:picChg chg="mod">
          <ac:chgData name="CEr - Carolin Eckinger" userId="f77fd564-73bb-401b-a6fb-77abdaa067a4" providerId="ADAL" clId="{545C4104-AC12-4E74-8DE7-FEEBD216A54B}" dt="2025-02-26T09:08:55.734" v="44" actId="1076"/>
          <ac:picMkLst>
            <pc:docMk/>
            <pc:sldMk cId="152479024" sldId="539"/>
            <ac:picMk id="9" creationId="{EAD1F60C-5D83-93A5-92B5-466C3F795C4E}"/>
          </ac:picMkLst>
        </pc:picChg>
        <pc:picChg chg="mod ord">
          <ac:chgData name="CEr - Carolin Eckinger" userId="f77fd564-73bb-401b-a6fb-77abdaa067a4" providerId="ADAL" clId="{545C4104-AC12-4E74-8DE7-FEEBD216A54B}" dt="2025-02-26T09:08:52.543" v="43" actId="1076"/>
          <ac:picMkLst>
            <pc:docMk/>
            <pc:sldMk cId="152479024" sldId="539"/>
            <ac:picMk id="11" creationId="{BE52A2C8-2197-BB2D-0F03-F41681251DEB}"/>
          </ac:picMkLst>
        </pc:picChg>
      </pc:sldChg>
      <pc:sldChg chg="addSp modSp mod">
        <pc:chgData name="CEr - Carolin Eckinger" userId="f77fd564-73bb-401b-a6fb-77abdaa067a4" providerId="ADAL" clId="{545C4104-AC12-4E74-8DE7-FEEBD216A54B}" dt="2025-02-26T09:13:56.109" v="56" actId="1036"/>
        <pc:sldMkLst>
          <pc:docMk/>
          <pc:sldMk cId="3938537624" sldId="598"/>
        </pc:sldMkLst>
        <pc:picChg chg="add mod">
          <ac:chgData name="CEr - Carolin Eckinger" userId="f77fd564-73bb-401b-a6fb-77abdaa067a4" providerId="ADAL" clId="{545C4104-AC12-4E74-8DE7-FEEBD216A54B}" dt="2025-02-26T09:13:56.109" v="56" actId="1036"/>
          <ac:picMkLst>
            <pc:docMk/>
            <pc:sldMk cId="3938537624" sldId="598"/>
            <ac:picMk id="6" creationId="{F4EDCD02-9853-172F-FFED-C511C653E1A7}"/>
          </ac:picMkLst>
        </pc:picChg>
      </pc:sldChg>
      <pc:sldChg chg="addSp modSp mod">
        <pc:chgData name="CEr - Carolin Eckinger" userId="f77fd564-73bb-401b-a6fb-77abdaa067a4" providerId="ADAL" clId="{545C4104-AC12-4E74-8DE7-FEEBD216A54B}" dt="2025-02-26T09:09:42.341" v="50" actId="1038"/>
        <pc:sldMkLst>
          <pc:docMk/>
          <pc:sldMk cId="2668749986" sldId="645"/>
        </pc:sldMkLst>
        <pc:picChg chg="add mod">
          <ac:chgData name="CEr - Carolin Eckinger" userId="f77fd564-73bb-401b-a6fb-77abdaa067a4" providerId="ADAL" clId="{545C4104-AC12-4E74-8DE7-FEEBD216A54B}" dt="2025-02-26T09:09:42.341" v="50" actId="1038"/>
          <ac:picMkLst>
            <pc:docMk/>
            <pc:sldMk cId="2668749986" sldId="645"/>
            <ac:picMk id="4" creationId="{708D07EB-CBF6-7F9F-943A-FCDBDFC36815}"/>
          </ac:picMkLst>
        </pc:picChg>
        <pc:picChg chg="mod">
          <ac:chgData name="CEr - Carolin Eckinger" userId="f77fd564-73bb-401b-a6fb-77abdaa067a4" providerId="ADAL" clId="{545C4104-AC12-4E74-8DE7-FEEBD216A54B}" dt="2025-02-26T08:15:45.346" v="0" actId="1076"/>
          <ac:picMkLst>
            <pc:docMk/>
            <pc:sldMk cId="2668749986" sldId="645"/>
            <ac:picMk id="9" creationId="{049DF4A3-83A6-0B3A-54F4-E9B38A7353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B6842-C8B2-4348-A19A-9579CA98146F}" type="datetimeFigureOut">
              <a:rPr lang="de-DE" smtClean="0"/>
              <a:t>26.02.2025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93EA-3EAD-41BF-9A94-11F87EF7CAA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84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23937"/>
            <a:ext cx="167640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162300"/>
            <a:ext cx="16764000" cy="53657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095500"/>
            <a:ext cx="17297400" cy="6610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Neues Jahr, neue Regelungen: Sozialversicherungs- und Lohnsteueränderungen 2025 im Überblick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3920" y="4572000"/>
            <a:ext cx="12908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63800" y="9639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A61CB87-C1DE-4803-065E-4F9ECE01E3D4}"/>
              </a:ext>
            </a:extLst>
          </p:cNvPr>
          <p:cNvCxnSpPr>
            <a:cxnSpLocks/>
          </p:cNvCxnSpPr>
          <p:nvPr userDrawn="1"/>
        </p:nvCxnSpPr>
        <p:spPr>
          <a:xfrm>
            <a:off x="883920" y="9334500"/>
            <a:ext cx="99364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C7A2CF94-010A-17A6-00F3-12924AF323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9105900"/>
            <a:ext cx="4648200" cy="422208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521A710-C481-E7D8-90A9-46960827C215}"/>
              </a:ext>
            </a:extLst>
          </p:cNvPr>
          <p:cNvCxnSpPr>
            <a:cxnSpLocks/>
          </p:cNvCxnSpPr>
          <p:nvPr userDrawn="1"/>
        </p:nvCxnSpPr>
        <p:spPr>
          <a:xfrm>
            <a:off x="16230600" y="9317004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pm.personalwissen.de/1/11943/lsx-ki-webinarangebo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powerbi.microsoft.com/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bleau.com/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lookerstudio.google.com/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day.com/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ana.com/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8200" y="1409700"/>
            <a:ext cx="16459200" cy="2382319"/>
          </a:xfrm>
          <a:prstGeom prst="rect">
            <a:avLst/>
          </a:prstGeom>
          <a:solidFill>
            <a:srgbClr val="DDE7E8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500" b="1" dirty="0"/>
              <a:t>KI in der Führungspraxis – So nutzen Sie alle Chancen und schalten jedes Risiko aus!</a:t>
            </a:r>
            <a:endParaRPr lang="de-AT" sz="5500" b="1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5244039-DCC5-B73A-9528-6B9BB65CD319}"/>
              </a:ext>
            </a:extLst>
          </p:cNvPr>
          <p:cNvSpPr txBox="1"/>
          <p:nvPr/>
        </p:nvSpPr>
        <p:spPr>
          <a:xfrm>
            <a:off x="1066800" y="4381500"/>
            <a:ext cx="162306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4800" dirty="0">
                <a:solidFill>
                  <a:schemeClr val="bg1"/>
                </a:solidFill>
              </a:rPr>
              <a:t>Ihr Live-Webinar am 26. Februar 2025</a:t>
            </a:r>
          </a:p>
          <a:p>
            <a:pPr algn="ctr">
              <a:lnSpc>
                <a:spcPct val="150000"/>
              </a:lnSpc>
            </a:pPr>
            <a:r>
              <a:rPr lang="de-AT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Günter Stein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EDD1B4C-925F-7692-5D1A-E69C8E1FA52E}"/>
              </a:ext>
            </a:extLst>
          </p:cNvPr>
          <p:cNvCxnSpPr>
            <a:cxnSpLocks/>
          </p:cNvCxnSpPr>
          <p:nvPr/>
        </p:nvCxnSpPr>
        <p:spPr>
          <a:xfrm>
            <a:off x="838200" y="4229100"/>
            <a:ext cx="1645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D34DB-DFA2-7F38-E2DE-BAFB1FEDE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B40BA31-AFF0-20A6-BF7B-729ADACFC3E6}"/>
              </a:ext>
            </a:extLst>
          </p:cNvPr>
          <p:cNvSpPr txBox="1"/>
          <p:nvPr/>
        </p:nvSpPr>
        <p:spPr>
          <a:xfrm>
            <a:off x="1143000" y="1409700"/>
            <a:ext cx="16230600" cy="10934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FF00"/>
                </a:solidFill>
              </a:rPr>
              <a:t>Agenda: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Warum ist KI ein </a:t>
            </a:r>
            <a:r>
              <a:rPr lang="de-AT" sz="3200" u="sng" dirty="0" err="1">
                <a:solidFill>
                  <a:schemeClr val="bg1"/>
                </a:solidFill>
              </a:rPr>
              <a:t>Gamechanger</a:t>
            </a:r>
            <a:r>
              <a:rPr lang="de-AT" sz="3200" u="sng" dirty="0">
                <a:solidFill>
                  <a:schemeClr val="bg1"/>
                </a:solidFill>
              </a:rPr>
              <a:t> für Sie als Führungskraft?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verstehen und strategisch einsetzen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Praxisfall mit Prompts: Mitarbeiterzufriedenheit steigern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Praxisfall mit Prompts: Ressourcenplanung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550A83-FE3C-C0F7-AD8A-F7154547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294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604F-2E08-14DE-989D-6A7DF07A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B5FDA-D1C3-71BC-3D62-4BF8DBBBF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Führung und KI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2A4FE5-807D-2C6C-425B-ABDBF7C40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781800"/>
          </a:xfrm>
        </p:spPr>
        <p:txBody>
          <a:bodyPr>
            <a:normAutofit/>
          </a:bodyPr>
          <a:lstStyle/>
          <a:p>
            <a:r>
              <a:rPr lang="de-AT" sz="4800" u="sng" dirty="0">
                <a:solidFill>
                  <a:srgbClr val="FF0000"/>
                </a:solidFill>
              </a:rPr>
              <a:t>Warum KI „menschliche Kommunikation“ nicht ersetzen kann</a:t>
            </a:r>
          </a:p>
          <a:p>
            <a:r>
              <a:rPr lang="de-AT" sz="4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</a:p>
          <a:p>
            <a:endParaRPr lang="de-AT" sz="4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KI gibt Feedback zu einer schlechten Leistung. Dieses Feedback klingt sachlich korrekt, aber es fehlt die menschliche Note, die Verständnis und Unterstützung ausdrückt.              </a:t>
            </a:r>
            <a:r>
              <a:rPr lang="de-AT" sz="4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heißt für Sie:</a:t>
            </a:r>
          </a:p>
          <a:p>
            <a:endParaRPr lang="de-AT" sz="4800" u="sng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52B9E-1AE2-038E-F129-A8B7C298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582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73603-0F8F-A452-C939-CB093783F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4C579-95F6-5782-1B4A-AA2B3F07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Führung und KI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15B6A3-B223-D86B-C66C-56A66D6A5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781800"/>
          </a:xfrm>
        </p:spPr>
        <p:txBody>
          <a:bodyPr>
            <a:normAutofit/>
          </a:bodyPr>
          <a:lstStyle/>
          <a:p>
            <a:r>
              <a:rPr lang="de-AT" sz="4800" u="sng" dirty="0">
                <a:solidFill>
                  <a:srgbClr val="FF0000"/>
                </a:solidFill>
              </a:rPr>
              <a:t>Warum KI „menschliche Kommunikation“ nicht ersetzen kann</a:t>
            </a:r>
          </a:p>
          <a:p>
            <a:r>
              <a:rPr lang="de-AT" sz="4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heißt für Sie:</a:t>
            </a:r>
          </a:p>
          <a:p>
            <a:endParaRPr lang="de-AT" sz="4800" u="sng" dirty="0"/>
          </a:p>
          <a:p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kann dabei helfen, Feedback klarer zu formulieren, aber die emotionale Komponente muss von Ihnen kommen. Was auch heißt:</a:t>
            </a:r>
            <a:endParaRPr lang="de-AT" sz="4800" u="sng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E1388E-D6FC-C57C-90A2-29FCAC90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369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7AF49-B3F5-A150-8778-3C512DA95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2021F-88ED-DFA7-3E9F-68E9F2AE6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Führung und KI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F65A8D-44F8-EE4E-CAB6-00ADC5D36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781800"/>
          </a:xfrm>
        </p:spPr>
        <p:txBody>
          <a:bodyPr>
            <a:normAutofit/>
          </a:bodyPr>
          <a:lstStyle/>
          <a:p>
            <a:r>
              <a:rPr lang="de-AT" sz="4800" u="sng" dirty="0">
                <a:solidFill>
                  <a:srgbClr val="FF0000"/>
                </a:solidFill>
              </a:rPr>
              <a:t>Warum KI „menschliche Kommunikation“ nicht ersetzen kann</a:t>
            </a:r>
          </a:p>
          <a:p>
            <a:r>
              <a:rPr lang="de-AT" sz="4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heißt für Sie:</a:t>
            </a:r>
          </a:p>
          <a:p>
            <a:endParaRPr lang="de-AT" sz="4800" u="sng" dirty="0"/>
          </a:p>
          <a:p>
            <a:r>
              <a:rPr lang="de-AT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Persönliche Gespräche bleiben unersetzlich:</a:t>
            </a:r>
            <a:b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Themen wie Konfliktgespräche oder Karriereentwicklungen sollten immer persönlich geführt werden. UND:</a:t>
            </a:r>
            <a:endParaRPr lang="de-AT" sz="4800" u="sng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C1B2D6-B60C-5FE9-5440-4BC579CB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105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CBD15-66FF-6E65-9E06-20D1877A3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E56B8-F8D9-3DA5-7BEC-0B7DF7048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Führung und KI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F807C6-7FDB-1613-978C-38802BBDB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781800"/>
          </a:xfrm>
        </p:spPr>
        <p:txBody>
          <a:bodyPr>
            <a:normAutofit/>
          </a:bodyPr>
          <a:lstStyle/>
          <a:p>
            <a:r>
              <a:rPr lang="de-AT" sz="4800" u="sng" dirty="0">
                <a:solidFill>
                  <a:srgbClr val="FF0000"/>
                </a:solidFill>
              </a:rPr>
              <a:t>Warum KI „menschliche Kommunikation“ nicht ersetzen kann</a:t>
            </a:r>
          </a:p>
          <a:p>
            <a:r>
              <a:rPr lang="de-AT" sz="4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UND:</a:t>
            </a:r>
          </a:p>
          <a:p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kann Ihnen als Führungskraft helfen, </a:t>
            </a:r>
            <a:r>
              <a:rPr lang="de-AT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klarer, schneller und gezielter zu kommunizieren</a:t>
            </a:r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Sie …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4213FF-10F1-E752-4B4D-FFC872E3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327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426B-4BC1-822C-F3A0-FBC8C092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0746-BCF4-0786-0634-D3977C8E7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Führung und KI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C9ACEE-92DB-B48E-A0DA-68BE95D97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781800"/>
          </a:xfrm>
        </p:spPr>
        <p:txBody>
          <a:bodyPr>
            <a:normAutofit/>
          </a:bodyPr>
          <a:lstStyle/>
          <a:p>
            <a:r>
              <a:rPr lang="de-AT" sz="4800" u="sng" dirty="0">
                <a:solidFill>
                  <a:srgbClr val="FF0000"/>
                </a:solidFill>
              </a:rPr>
              <a:t>Warum KI „menschliche Kommunikation“ nicht ersetzen kann</a:t>
            </a:r>
          </a:p>
          <a:p>
            <a:r>
              <a:rPr lang="de-AT" sz="4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UND:</a:t>
            </a:r>
          </a:p>
          <a:p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kann Ihnen als Führungskraft helfen, </a:t>
            </a:r>
            <a:r>
              <a:rPr lang="de-AT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klarer, schneller und gezielter zu kommunizieren</a:t>
            </a:r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Sie …</a:t>
            </a:r>
          </a:p>
          <a:p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bietet Ihnen wertvolle Unterstützung, darf jedoch niemals die menschliche Komponente der Kommunikation ersetzen. Das heißt: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1EE73A-C9AA-5109-9838-AB87A435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719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93066-F545-1E9E-2EBF-F384FEDE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1D3A0-CA1C-FBA3-EF59-9171E305E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Führung und KI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6C99AA-C02B-ECA8-1A04-4178BDEB5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781800"/>
          </a:xfrm>
        </p:spPr>
        <p:txBody>
          <a:bodyPr>
            <a:normAutofit/>
          </a:bodyPr>
          <a:lstStyle/>
          <a:p>
            <a:r>
              <a:rPr lang="de-AT" sz="4800" u="sng" dirty="0">
                <a:solidFill>
                  <a:srgbClr val="FF0000"/>
                </a:solidFill>
              </a:rPr>
              <a:t>Warum KI „menschliche Kommunikation“ nicht ersetzen kann</a:t>
            </a:r>
          </a:p>
          <a:p>
            <a:endParaRPr lang="de-AT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Kombination aus </a:t>
            </a:r>
            <a:r>
              <a:rPr lang="de-AT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KI-gestützter Effizienz</a:t>
            </a:r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AT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menschlicher Empathie</a:t>
            </a:r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ist der Schlüssel zu einer erfolgreichen Führungskommunikation!</a:t>
            </a:r>
            <a:endParaRPr lang="de-AT" sz="4800" u="sng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98FB7F-F207-F168-C83A-D8BBC472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611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ED3EF-89AD-A419-BBF1-B7EFFE678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9D8EA-0F91-4A50-AF0F-AC4B9B0C9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Bias &amp; Fehlerquellen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2DABAD-951D-F85B-9FA2-4F53C81B8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Warum KI nicht neutral ist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4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KI-Modelle sind nicht frei von Vorurteilen, da sie auf Basis von Daten trainiert werden, die selbst Vorurteile enthalten können.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 Führungskraft ist es Ihre Aufgabe, potenzielle Bias in den Ergebnissen zu erkennen und zu hinterfragen.</a:t>
            </a:r>
          </a:p>
          <a:p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D01A3D-76DA-BAEA-89A0-50E2DA30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606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77400-EA93-D75A-0058-4AD52C2D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9CB37-BD4D-5591-7EE4-5BAA2C19D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Bias &amp; Fehlerquellen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3FAD71-8E67-0982-09AC-CEEFDA63C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Warum KI nicht neutral ist</a:t>
            </a: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Praxisfall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Unternehmen nutzte eine KI, um die Leistung von Mitarbeitenden zu bewerten.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KI berücksichtigte jedoch nur quantitative Ergebnisse wie Verkaufszahlen und ignorierte qualitative Faktoren wie Teamfähigkeit und Kundenfeedback. 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Folge: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4F9553-66BC-DB83-54BB-5A1230ED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846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719F9-0E79-284E-6081-CA8D4A91E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A3A0B-E777-DDF6-3244-72E7BA884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Bias &amp; Fehlerquellen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6BAC8D-25FF-4F29-234D-0AC16C898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Warum KI nicht neutral ist</a:t>
            </a: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Folge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 führte dazu, dass ein Mitarbeiter mit hervorragender Teamarbeit als „unterdurchschnittlich“ bewertet wurde, obwohl er maßgeblich zum Teamerfolg beigetragen hatte.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Deshalb: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5ABBF1-B294-55D9-4FA6-569004FF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158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9BBBA-EAD5-ACDF-47A3-3BF605392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CC562-54B3-6C70-AFDE-E5FC29E33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Bias &amp; Fehlerquellen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EEDB85-E48B-9DF8-3622-A0291C921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Warum KI nicht neutral ist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Deshalb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Verlassen Sie sich nicht ausschließlich auf KI-Ergebnisse, sondern ergänzen Sie die Bewertung durch menschliche Einschätzungen und qualitative Faktoren.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Fazit: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1872C0-A9CB-D38F-1D0D-9F41D178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85FBF-763B-6B47-9508-6DDFB6A89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E38D6F75-B255-2948-C279-FBBD6B79BF74}"/>
              </a:ext>
            </a:extLst>
          </p:cNvPr>
          <p:cNvSpPr txBox="1"/>
          <p:nvPr/>
        </p:nvSpPr>
        <p:spPr>
          <a:xfrm>
            <a:off x="1143000" y="1409700"/>
            <a:ext cx="16230600" cy="11427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FF00"/>
                </a:solidFill>
              </a:rPr>
              <a:t>Agenda: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Warum ist KI ein </a:t>
            </a:r>
            <a:r>
              <a:rPr lang="de-AT" sz="3200" u="sng" dirty="0" err="1">
                <a:solidFill>
                  <a:schemeClr val="bg1"/>
                </a:solidFill>
              </a:rPr>
              <a:t>Gamechanger</a:t>
            </a:r>
            <a:r>
              <a:rPr lang="de-AT" sz="3200" u="sng" dirty="0">
                <a:solidFill>
                  <a:schemeClr val="bg1"/>
                </a:solidFill>
              </a:rPr>
              <a:t> für Sie als Führungskraft?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verstehen und strategisch einsetzen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Praxisfall mit Prompts: Mitarbeiterzufriedenheit steigern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Praxisfall mit Prompts: Ressourcenplanung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Wie KI Ihnen hilft, klarer &amp; gezielter zu kommunizieren</a:t>
            </a:r>
          </a:p>
          <a:p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7A6830-7F32-966E-8F7C-4CF4BE23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1092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E6C02-5D95-085E-5564-400DB65E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7BB69-5EF9-3005-C821-79AB58056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Bias &amp; Fehlerquellen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55A1E8-BDE2-2C4C-1CEC-0C28185DC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Warum KI nicht neutral ist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Führung ist gefragt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ist ein mächtiges Werkzeug, das Sie dabei dabei unterstützt, effizienter zu arbeiten und bessere Entscheidungen zu treffen. Gleichzeitig …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EF67C5-0B45-6B40-9506-8DE5DE05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26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496EC-C9C6-B54A-BABD-F5D6B8AC2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22287-99FD-7B21-70CC-374708AD5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Bias &amp; Fehlerquellen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EDD6FC-ED34-14D4-9D43-1F290363C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Warum KI nicht neutral ist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Führung ist gefragt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Gleichzeitig ist es wichtig, sich der Risiken bewusst zu sein, die mit dem Einsatz von KI verbunden sind. Denn:</a:t>
            </a: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CEB803-F195-CEAA-F5B9-8C27E818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417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A7AE1-118F-7F59-0E52-B41A1A05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4C897-35C6-BF94-9711-6A0B45224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Bias &amp; Fehlerquellen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1B119A-833C-D91E-2E7A-971A1174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Warum KI nicht neutral ist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Führung ist gefragt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richtige Balance zwischen KI-Unterstützung und menschlichem Urteilsvermögen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ist entscheidend, um die Vorteile der KI optimal zu nutzen und Risiken zu minimieren.</a:t>
            </a: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Last but not least: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DE4740-D55B-0056-DB87-942397FB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5717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CD405-66A5-FB97-86F3-074C12636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27A68-C825-864A-D113-8D87E1163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AB9906-4CD2-1CF4-CD71-94176A3C8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26670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Die 5 wichtigsten Schritte, um als Führungskraft KI gezielt einzusetzen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1DD40A-E0D5-9D80-4CC4-626356D5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2735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03F48-64FE-C179-CC1A-1F4B89DB6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A7391-8DFB-52AA-140E-6996FCF4F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59AC22-0A34-00DC-3FB6-579C1F89F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Zwischenempfehlung: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4800" u="sng" dirty="0">
              <a:solidFill>
                <a:srgbClr val="FF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4800" u="sng" dirty="0">
              <a:solidFill>
                <a:srgbClr val="FF0000"/>
              </a:solidFill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A557E2-01B6-AC07-9EEA-A683FD10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F4F800-1F54-5EE6-B90E-54E0A2F6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229100"/>
            <a:ext cx="11964816" cy="25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981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549F0-9988-7A83-8D3C-E3113D1B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F502A-124C-A7EE-4E21-60D927344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E9C63A-CF75-F322-4BF7-F10371A37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Wie Sie KI sinnvoll nutzen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gesichert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gilt: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Einsatz von Künstlicher Intelligenz (KI) bietet Ihnen als Führungskraft zahlreiche Chancen – von der Verbesserung der Entscheidungsfindung bis zur Effizienzsteigerung. 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 zum erfolgreichen Einsatz: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6637A9-C956-49D9-ABC9-17E29B83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640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BF247-2299-9C35-43A9-15C4AFDF2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21809-AE9C-C742-2F14-7374F804C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F5375B-67A6-FC7B-E762-BD733049A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Wie Sie KI sinnvoll nutzen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Schritt 1: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Bedarfsanalyse durchführen:</a:t>
            </a:r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Analysieren Sie, in welchen Bereichen KI Ihnen die meiste Unterstützung bieten kann – z. B. in der Entscheidungsfindung, Ressourcenplanung oder Mitarbeiterkommunikation.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Tipp: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Definieren Sie klare Ziele, die Sie mit KI erreichen möchten </a:t>
            </a:r>
          </a:p>
          <a:p>
            <a:pPr lvl="1" algn="l">
              <a:buSzPts val="1000"/>
              <a:tabLst>
                <a:tab pos="9144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(z. B. Reduktion der Planungszeit um 20 %).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 zum erfolgreichen Einsatz: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871764-FBCE-5698-6C9A-E0BE6A96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703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76761-B932-AF81-63E4-43624FCD9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4E1B2-D9BA-2A66-B20C-6DE942645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D24958-AAA8-503F-8B41-204493590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 fontScale="85000"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Wie Sie KI sinnvoll nutzen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Schritt 2: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de-AT" sz="3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richtigen KI-Tools auswählen:</a:t>
            </a:r>
            <a:br>
              <a:rPr lang="de-AT" sz="3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Wählen Sie KI-Tools, die zu den Anforderungen Ihres Unternehmens und den Bedürfnissen Ihrer Mitarbeitenden passen.</a:t>
            </a:r>
          </a:p>
          <a:p>
            <a:pPr lvl="1" algn="l">
              <a:buSzPts val="1000"/>
              <a:tabLst>
                <a:tab pos="914400" algn="l"/>
              </a:tabLst>
            </a:pPr>
            <a:endParaRPr lang="de-AT" sz="3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buSzPts val="1000"/>
              <a:tabLst>
                <a:tab pos="914400" algn="l"/>
              </a:tabLst>
            </a:pPr>
            <a:r>
              <a:rPr lang="de-AT" sz="3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r>
              <a:rPr lang="de-AT" sz="3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Nutzen Sie </a:t>
            </a:r>
            <a:r>
              <a:rPr lang="de-AT" sz="3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Otter.ai</a:t>
            </a:r>
            <a:r>
              <a:rPr lang="de-AT" sz="3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automatisierte Protokolle, </a:t>
            </a:r>
            <a:r>
              <a:rPr lang="de-AT" sz="3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Peakon</a:t>
            </a:r>
            <a:r>
              <a:rPr lang="de-AT" sz="3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Stimmungsanalysen oder </a:t>
            </a:r>
            <a:r>
              <a:rPr lang="de-AT" sz="3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</a:t>
            </a:r>
            <a:r>
              <a:rPr lang="de-AT" sz="3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Ideenfindung und Textgenerierung.</a:t>
            </a:r>
          </a:p>
          <a:p>
            <a:pPr lvl="1" algn="l">
              <a:buSzPts val="1000"/>
              <a:tabLst>
                <a:tab pos="914400" algn="l"/>
              </a:tabLst>
            </a:pPr>
            <a:r>
              <a:rPr lang="de-AT" sz="3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</a:t>
            </a:r>
          </a:p>
          <a:p>
            <a:endParaRPr lang="de-AT" sz="3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 zum erfolgreichen Einsatz: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C4118A-8932-242D-8B08-2720D2A7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480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8CD3D-A062-72DC-0952-AAFC9C9BC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B7E53-D385-D819-84AD-10F8DC252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C95E11-2883-E0A8-32AE-E9F80A406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Wie Sie KI sinnvoll nutzen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Schritt 3: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Mensch und KI kombinieren:</a:t>
            </a:r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Setzen Sie KI gezielt als Unterstützung ein, aber überlassen Sie kritische Entscheidungen und zwischenmenschliche Kommunikation den Führungskräften.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Tipp: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Lassen Sie KI-Analysen erstellen, aber fällen Sie die endgültige Entscheidung selbst.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4 zum erfolgreichen Einsatz: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E8382B-4749-0E92-EBCA-A23B087A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527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11C0-6AE6-B779-17B1-F1599DC31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9362-2B1E-1124-D70B-A7551C334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ACFDA2-0122-8B9E-26C7-FE9401A13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Wie Sie KI sinnvoll nutzen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Schritt 4:</a:t>
            </a:r>
          </a:p>
          <a:p>
            <a:pPr lvl="0">
              <a:tabLst>
                <a:tab pos="457200" algn="l"/>
              </a:tabLs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Mitarbeitende für den KI-Einsatz schulen:</a:t>
            </a:r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Stellen Sie sicher, dass Ihre Mitarbeitenden verstehen, wie KI funktioniert, welche Vorteile sie bietet und wo ihre Grenzen liegen.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Tipp: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Bieten Sie gezielte Schulungen zum Thema „KI in der Praxis“ an (Pflicht seit 6.2.2025!)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5 zum erfolgreichen Einsatz: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78C489-34DB-9100-4534-DEBC3B9D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8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6A6E5F-3970-7A03-61C5-DECB7546C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415A973F-86FA-6AE4-F816-53C8C208EAD9}"/>
              </a:ext>
            </a:extLst>
          </p:cNvPr>
          <p:cNvSpPr txBox="1"/>
          <p:nvPr/>
        </p:nvSpPr>
        <p:spPr>
          <a:xfrm>
            <a:off x="1143000" y="1409700"/>
            <a:ext cx="16230600" cy="12412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FF00"/>
                </a:solidFill>
              </a:rPr>
              <a:t>Agenda: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Warum ist KI ein </a:t>
            </a:r>
            <a:r>
              <a:rPr lang="de-AT" sz="3200" u="sng" dirty="0" err="1">
                <a:solidFill>
                  <a:schemeClr val="bg1"/>
                </a:solidFill>
              </a:rPr>
              <a:t>Gamechanger</a:t>
            </a:r>
            <a:r>
              <a:rPr lang="de-AT" sz="3200" u="sng" dirty="0">
                <a:solidFill>
                  <a:schemeClr val="bg1"/>
                </a:solidFill>
              </a:rPr>
              <a:t> für Sie als Führungskraft?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verstehen und strategisch einsetzen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Praxisfall mit Prompts: Mitarbeiterzufriedenheit steigern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Praxisfall mit Prompts: Ressourcenplanung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Wie KI Ihnen hilft, klarer &amp; gezielter zu kommunizieren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Führung &amp; Empathie: Warum KI „menschliche Kommunikation“ nicht ersetzen kann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48AF93-86FE-61F9-56C2-049637A7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2037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5BA8A-07A2-6186-4839-E56BB4E58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F8197-F53B-794E-FBD9-D9C423C8F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637E46-888C-E58F-CC6F-E5E8936FE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Wie Sie KI sinnvoll nutzen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Schritt 5:</a:t>
            </a:r>
          </a:p>
          <a:p>
            <a:pPr lvl="0">
              <a:tabLst>
                <a:tab pos="457200" algn="l"/>
              </a:tabLs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Erfolge regelmäßig messen und optimieren:</a:t>
            </a:r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Bewerten Sie regelmäßig die Effektivität Ihrer KI-Anwendungen und optimieren Sie den Einsatz, um kontinuierlich bessere Ergebnisse zu erzielen.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Tipp: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Nutzen Sie KPIs wie Effizienzsteigerung, Entscheidungsqualität oder Mitarbeiterzufriedenheit als Erfolgsmessung.</a:t>
            </a: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and wirklich fast least: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26EBA-EDE9-041A-C47A-EB3D3041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32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A2B1D-7D8E-E3FB-98E0-5CD6E66FA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6FF90-6500-6355-28E3-825C0D321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Loslegen!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9B3FC0-D418-5141-129E-1D3FFE4E7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Autofit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Schnelleinstieg: KI-Tools, die Sie sofort testen können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Teams: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KI-gestützte Meeting-Protokolle und Zusammenfassungen.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Nutzen: Effizientere Meetings und automatische To-Do-Listen.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Unterstützung bei der Ideenfindung, der Textgenerierung und beim Feedback-Formulieren.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Nutzen: Kreativitäts- und Kommunikationshilfe für Führungskräfte.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Otter.ai: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Automatische Transkription und Protokollierung von Meetings.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Nutzen: Spart Zeit bei der Dokumentation von Besprechungen.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878342-7A69-C402-C41A-320BD353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0047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00537-B263-3EBF-1BC0-A6F34050A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6E41D-1A91-146E-4B77-1BC838987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Loslegen!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55AD54-9EE9-6ED7-5646-EF2122DC0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553200"/>
          </a:xfrm>
        </p:spPr>
        <p:txBody>
          <a:bodyPr>
            <a:noAutofit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Schnelleinstieg: KI-Tools, die Sie sofort testen können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Peakon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Workday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Stimmungsanalysen und Mitarbeiterfeedback.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Nutzen: Früherkennung von Problemen und Verbesserung der Mitarbeiterzufriedenheit</a:t>
            </a: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BA4EE8-A5C7-5BF8-8091-08F4B986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450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FE85F-66EE-3038-0EC4-2290909DE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9EB757-B12D-A258-7540-A8477FA7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D419CE33-23EE-D4AA-B968-188A300563CC}"/>
              </a:ext>
            </a:extLst>
          </p:cNvPr>
          <p:cNvSpPr txBox="1">
            <a:spLocks/>
          </p:cNvSpPr>
          <p:nvPr/>
        </p:nvSpPr>
        <p:spPr>
          <a:xfrm>
            <a:off x="1905000" y="9609143"/>
            <a:ext cx="104232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JETZT ANFORDERN: </a:t>
            </a:r>
            <a:r>
              <a:rPr lang="de-DE" sz="1600" dirty="0">
                <a:hlinkClick r:id="rId2"/>
              </a:rPr>
              <a:t>https://lpm.personalwissen.de/1/11943/lsx-ki-webinarangebot/</a:t>
            </a:r>
            <a:endParaRPr lang="de-DE" sz="1600" dirty="0"/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489C4120-6A3F-1115-A395-C19D92677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097" y="279768"/>
            <a:ext cx="13755806" cy="1828800"/>
          </a:xfrm>
        </p:spPr>
        <p:txBody>
          <a:bodyPr>
            <a:normAutofit/>
          </a:bodyPr>
          <a:lstStyle/>
          <a:p>
            <a:pPr lvl="1"/>
            <a:r>
              <a:rPr lang="de-DE" sz="3200" b="1" dirty="0">
                <a:solidFill>
                  <a:srgbClr val="FF0000"/>
                </a:solidFill>
              </a:rPr>
              <a:t>Exklusives Gratis Webinar-Angebot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sofort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lassen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KI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Führungsalltag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150F3B5-C350-FCB2-078C-5DBE44BC3962}"/>
              </a:ext>
            </a:extLst>
          </p:cNvPr>
          <p:cNvSpPr txBox="1"/>
          <p:nvPr/>
        </p:nvSpPr>
        <p:spPr>
          <a:xfrm>
            <a:off x="582304" y="2142065"/>
            <a:ext cx="1042322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kostenlosen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Webinar-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Prämien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erhalten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heutigen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Webinar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Sonderausgabe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Management 4.0: Die neue Generation der Führung in Zeiten von KI und New Work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Thema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Mensch oder KI: Wer ist die bessere Führungskraft?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Spezialreport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Führungsfehler vermeiden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LeadershipXperts</a:t>
            </a:r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Willkommenspaket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inkl.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Gratisausgabe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Führungstagebuch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6" name="Grafik 5" descr="Ein Bild, das Text, Screenshot, Grafikdesign, Aufdruck enthält.&#10;&#10;KI-generierte Inhalte können fehlerhaft sein.">
            <a:extLst>
              <a:ext uri="{FF2B5EF4-FFF2-40B4-BE49-F238E27FC236}">
                <a16:creationId xmlns:a16="http://schemas.microsoft.com/office/drawing/2014/main" id="{3688BDD4-EE26-F1CA-041E-4BF13BF34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483" y="2576476"/>
            <a:ext cx="6145113" cy="35361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49DF4A3-83A6-0B3A-54F4-E9B38A735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601" y="6957739"/>
            <a:ext cx="1678875" cy="1665550"/>
          </a:xfrm>
          <a:prstGeom prst="rect">
            <a:avLst/>
          </a:prstGeom>
        </p:spPr>
      </p:pic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FCD0CCFA-9B24-5ABA-1636-4059088905B1}"/>
              </a:ext>
            </a:extLst>
          </p:cNvPr>
          <p:cNvSpPr/>
          <p:nvPr/>
        </p:nvSpPr>
        <p:spPr>
          <a:xfrm>
            <a:off x="1143000" y="7790514"/>
            <a:ext cx="3581400" cy="70884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 Gratis anfordern!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708D07EB-CBF6-7F9F-943A-FCDBDFC3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204" y="2576476"/>
            <a:ext cx="1339396" cy="5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499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D4DE6-7211-263E-6998-D4D45827D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Uhr, Wecker, Text, Wanduhr enthält.&#10;&#10;Automatisch generierte Beschreibung">
            <a:extLst>
              <a:ext uri="{FF2B5EF4-FFF2-40B4-BE49-F238E27FC236}">
                <a16:creationId xmlns:a16="http://schemas.microsoft.com/office/drawing/2014/main" id="{38D469F9-9913-9B96-9EDD-89EAEB3F4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76300"/>
            <a:ext cx="11887200" cy="792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C5FFBE-06F0-1011-533D-5D6C5C5D7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429000"/>
            <a:ext cx="12649200" cy="147002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5B49"/>
                </a:solidFill>
              </a:rPr>
              <a:t>Ihre Fragen bitte!</a:t>
            </a:r>
            <a:endParaRPr lang="de-DE" sz="13800" u="sng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36F2DF-2A11-63AF-3524-D490FF39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3125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D5302-F6D4-8C6E-CEA9-FC1C50E40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EDF9A06F-D302-52D4-1466-3E29EDAEC9CF}"/>
              </a:ext>
            </a:extLst>
          </p:cNvPr>
          <p:cNvSpPr txBox="1"/>
          <p:nvPr/>
        </p:nvSpPr>
        <p:spPr>
          <a:xfrm>
            <a:off x="1219200" y="3543300"/>
            <a:ext cx="16230600" cy="1430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55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Herzlichen Dank für Ihre Teilnahme!!!</a:t>
            </a:r>
            <a:endParaRPr kumimoji="0" lang="en-US" sz="5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796DA8-F56A-7D59-F31E-D87329EF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85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1409700"/>
            <a:ext cx="16230600" cy="601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FF00"/>
                </a:solidFill>
              </a:rPr>
              <a:t>Agenda: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chemeClr val="bg1"/>
                </a:solidFill>
              </a:rPr>
              <a:t>Bias und Fehlerquellen erkennen: Warum KI nicht neutral ist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DE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703143-D93A-9FB1-EDAF-959D4916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D6305-B8B2-6DC3-81AA-7C9E9D2E3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KI als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Gamechanger</a:t>
            </a:r>
            <a:endParaRPr lang="de-D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40A8C5-0181-4E5F-2A97-90F70FDA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26670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Warum ist KI ein </a:t>
            </a:r>
            <a:r>
              <a:rPr lang="de-AT" sz="4800" u="sng" dirty="0" err="1">
                <a:solidFill>
                  <a:srgbClr val="FF0000"/>
                </a:solidFill>
              </a:rPr>
              <a:t>Gamechanger</a:t>
            </a:r>
            <a:r>
              <a:rPr lang="de-AT" sz="4800" u="sng" dirty="0">
                <a:solidFill>
                  <a:srgbClr val="FF0000"/>
                </a:solidFill>
              </a:rPr>
              <a:t> für Sie als Führungskraft?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7D844C-6E3A-B246-6459-1185F47F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3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DB725-CAD2-5245-EDE4-B85DCF29E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4BFD0-A3AF-2A1E-3538-045923B9C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KI als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Gamechanger</a:t>
            </a:r>
            <a:endParaRPr lang="de-D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AAA43C-9AED-F46E-142B-4347BD934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2667000"/>
          </a:xfrm>
        </p:spPr>
        <p:txBody>
          <a:bodyPr>
            <a:noAutofit/>
          </a:bodyPr>
          <a:lstStyle/>
          <a:p>
            <a:r>
              <a:rPr lang="de-AT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Künstliche Intelligenz (KI) revolutioniert die Art und Weise, wie Sie als Führungskraft Entscheidungen treffen, Teams führen und Unternehmen strategisch steuern. </a:t>
            </a:r>
          </a:p>
          <a:p>
            <a:r>
              <a:rPr lang="de-AT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hat gleich mehrere Gründe und Vorteile.</a:t>
            </a:r>
          </a:p>
          <a:p>
            <a:r>
              <a:rPr lang="de-A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de-A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Beispiel: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F96715-509E-1F20-F50E-07FFEABA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EE4B3-C078-D01C-6546-369CDE7E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6745A-A180-D2C1-D191-058111AC3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KI als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Gamechanger</a:t>
            </a:r>
            <a:endParaRPr lang="de-D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C9345A-1DC1-A52E-7787-495DBDB5B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Effizienzsteigerung durch Automatisierung.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Grund: KI kann Routineaufgaben automatisieren, wodurch Sie sich als Führungskraft stärker auf strategische Aufgaben konzentrieren können.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</a:p>
          <a:p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AT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C0CB3A-8730-3CA8-C733-31A0EDEE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45294-63EC-1769-DFAB-E3ADCBCC4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4CF17-C22A-1CB2-6445-418D05262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KI als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Gamechanger</a:t>
            </a:r>
            <a:endParaRPr lang="de-D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F8EADB-8AF0-0CA3-00FA-61F257C67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</a:p>
          <a:p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KI-gestützte Analysen sparen Zeit bei der Datenauswertung und liefern schnelle Entscheidungsgrundlagen.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wird Ihnen leicht fallen, noch bessere Entscheidungen durch datenbasierte Analysen zu treffen. </a:t>
            </a:r>
            <a:r>
              <a:rPr lang="de-AT" sz="3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Grund:</a:t>
            </a:r>
            <a:b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22AE43-D52D-AF3A-C052-D618D9DD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5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EFE88-2116-3752-A333-8C5EFACE0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0CC11-CE5D-F9EC-A281-1E2AFBE7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KI als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Gamechanger</a:t>
            </a:r>
            <a:endParaRPr lang="de-D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361F26-4728-23F8-B711-EBD5C2780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KI-Tool erkennt frühzeitig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Umsatzrückgänge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gibt Empfehlungen, wie gegengesteuert werden kann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A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beim Thema Führung?</a:t>
            </a:r>
            <a:endParaRPr lang="de-AT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14FBE5-1860-1EE8-97E7-485BBB06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7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AAA41-EDEA-DA14-4789-CEA6B6BB2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1BA75-919B-BD32-FAE2-F78140EBC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KI als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Gamechanger</a:t>
            </a:r>
            <a:endParaRPr lang="de-D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CDB84D-50EA-6118-E06F-400AB0896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beim Thema Führung?</a:t>
            </a:r>
            <a:endParaRPr lang="de-AT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hilft (zum Beispiel) dabei,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individuelle Stärken und Schwächen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Mitarbeitenden zu erkennen und maßgeschneiderte Entwicklungspläne zu erstellen.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 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KI-gestütztes Feedbacksystem zeigt Ihnen, wie Sie Ihr Team gezielt motivieren – zum Beispiel für neue Aufgaben. Dazu gleich mehr!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1B3434-F92C-EDB5-A630-2DD5F691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6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1409700"/>
            <a:ext cx="1623060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5500" u="sng" dirty="0">
                <a:solidFill>
                  <a:srgbClr val="FFFF00"/>
                </a:solidFill>
              </a:rPr>
              <a:t>„KI ist wahrscheinlich das Beste oder das Schlimmste was der Menschheit passieren kann.“ </a:t>
            </a:r>
            <a:r>
              <a:rPr lang="de-DE" sz="2800" u="sng" dirty="0">
                <a:solidFill>
                  <a:srgbClr val="FFFF00"/>
                </a:solidFill>
              </a:rPr>
              <a:t>(Stephen Hawking, Physiker)</a:t>
            </a:r>
            <a:endParaRPr lang="de-AT" sz="2800" u="sng" dirty="0">
              <a:solidFill>
                <a:srgbClr val="FFFF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F842E9-387F-01F6-C7AA-3C9BCB4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11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BA7AF-EB62-2E41-DBBA-0620E06D0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27BC4-B5A2-DF3E-DC47-4BDCF8B13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KI als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Gamechanger</a:t>
            </a:r>
            <a:endParaRPr lang="de-D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682A68-94FF-5437-8662-86870D7B3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beim Thema Führung?</a:t>
            </a:r>
            <a:endParaRPr lang="de-AT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hilft Ihnen (zum Beispiel) dabei,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Kritik- und Feedbackgespräche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perfekt vorzubereiten.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 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Mitarbeiter reagiert bisher auf Kritik wenig oder nicht wie gewünscht. KI erstellt Ihnen einen Schlachtplan, </a:t>
            </a: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basierend 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den verfügbaren Informationen zum Mitarbeiter.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Zwischentipp: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BB584E-1FAA-6A86-6BFA-AB001F85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3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A2586A-5867-4166-5EAD-5E8A41AF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151F4-69DA-27C6-2708-C997FC638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KI als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Gamechanger</a:t>
            </a:r>
            <a:endParaRPr lang="de-D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431DAD-EAD4-7CDC-61A6-1F1B529F9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97934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Zwischentipp: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 wir nur begrenzte Zeit haben.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Extra-Tipps in </a:t>
            </a:r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Gratis-Ratgebern für Sie.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Thema hier:</a:t>
            </a:r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AD9C8F-CF8D-9313-EB08-D5617BB8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B5986E-3B30-763D-D985-C7890F01F7BB}"/>
              </a:ext>
            </a:extLst>
          </p:cNvPr>
          <p:cNvSpPr txBox="1"/>
          <p:nvPr/>
        </p:nvSpPr>
        <p:spPr>
          <a:xfrm>
            <a:off x="12839699" y="177619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ighlight>
                  <a:srgbClr val="FFFF00"/>
                </a:highlight>
              </a:rPr>
              <a:t>Abbildung Ratgeber Führungsfehler vermeiden</a:t>
            </a:r>
          </a:p>
        </p:txBody>
      </p:sp>
      <p:pic>
        <p:nvPicPr>
          <p:cNvPr id="6" name="Grafik 5" descr="Ein Bild, das Text, Screenshot, Grafikdesign, Grafiken enthält.&#10;&#10;KI-generierte Inhalte können fehlerhaft sein.">
            <a:extLst>
              <a:ext uri="{FF2B5EF4-FFF2-40B4-BE49-F238E27FC236}">
                <a16:creationId xmlns:a16="http://schemas.microsoft.com/office/drawing/2014/main" id="{D0F7DFCE-A33B-44DE-89CB-98058FC9B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699" y="1341219"/>
            <a:ext cx="3962400" cy="5630778"/>
          </a:xfrm>
          <a:prstGeom prst="rect">
            <a:avLst/>
          </a:prstGeom>
        </p:spPr>
      </p:pic>
      <p:pic>
        <p:nvPicPr>
          <p:cNvPr id="9" name="Grafik 8" descr="Ein Bild, das Text, Poster, Grafikdesign, Flyer enthält.&#10;&#10;KI-generierte Inhalte können fehlerhaft sein.">
            <a:extLst>
              <a:ext uri="{FF2B5EF4-FFF2-40B4-BE49-F238E27FC236}">
                <a16:creationId xmlns:a16="http://schemas.microsoft.com/office/drawing/2014/main" id="{EAD1F60C-5D83-93A5-92B5-466C3F795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422525"/>
            <a:ext cx="3352799" cy="4732865"/>
          </a:xfrm>
          <a:prstGeom prst="rect">
            <a:avLst/>
          </a:prstGeom>
        </p:spPr>
      </p:pic>
      <p:pic>
        <p:nvPicPr>
          <p:cNvPr id="11" name="Grafik 10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BE52A2C8-2197-BB2D-0F03-F41681251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99" y="4195413"/>
            <a:ext cx="3352799" cy="4777739"/>
          </a:xfrm>
          <a:prstGeom prst="rect">
            <a:avLst/>
          </a:prstGeom>
        </p:spPr>
      </p:pic>
      <p:pic>
        <p:nvPicPr>
          <p:cNvPr id="8" name="Grafik 7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37E63B93-A3A8-E4E4-F79C-5E52ECC91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00" y="2422525"/>
            <a:ext cx="3145900" cy="11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9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6168B8-6519-D60C-9264-C7A97C01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52DDC-9D67-04AF-3006-3B39A3646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KI als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Gamechanger</a:t>
            </a:r>
            <a:endParaRPr lang="de-D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E56A15-8CCE-F868-B9A2-1ED28ECA5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Fazit: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ist weit mehr als ein technisches Tool – sie ist ein </a:t>
            </a:r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strategischer Partner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Ihnen mit dem richtigen „Gewusst wie“ hilft</a:t>
            </a: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ilft, effizienter, informierter und innovativer zu agieren.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AT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sofort geht es um dieses Gewusst Wie!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47A47-05CA-9BF0-DDE9-A1659D59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8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4AAF0-BF6E-9621-A3D3-5B7A3D0B4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EC10-0263-1282-6FA9-CD2247705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F1B60E-564D-0757-97E4-364E8F326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26670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KI verstehen und strategisch einsetzen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D2A485-93BD-336D-6288-4DBCB407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4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1D68AA-55AC-FD1C-45B0-C51A0CED9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0B07D-317F-D9DF-F1F8-062F42D49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407656-62AB-9FA3-9034-C813F1B3B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Chancen und Potenziale</a:t>
            </a: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hilft Ihnen dabei, Prozesse effizienter zu gestalten, Ressourcen gezielter zu nutzen und unnötige Arbeitsschritte zu vermeiden.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Eine KI-gestützte Workflow-Automation optimiert Projektmanagement-Prozesse, indem sie Aufgaben automatisiert zuweist und Engpässe frühzeitig erkennt.</a:t>
            </a: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87FF4B-78AC-3211-CCB3-95048DE9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40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8B561-975B-5945-4862-4D8E969D3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CB14A-8666-6AB3-782C-41D4577BE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BEF701-E818-6A40-297A-0F7A5294A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Chancen und Potenziale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Skalierung von Führung und Motivation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wird Ihnen leichter möglich sein, Mitarbeiterinnen und Mitarbeiter individuell zu fördern und zu motivieren – auch in großen Teams.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KI-gestützte Systeme zur Mitarbeiterzufriedenheitsanalyse zeigen Ihnen, wo Handlungsbedarf besteht und wie Sie das Betriebsklima verbessern.</a:t>
            </a:r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2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C271E8-9EA9-48AA-5AB2-B501F370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5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102BC-DDDC-9F59-283F-1B25E738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9854A-EEA5-2A5E-2A55-B9C5C673F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878644-1E98-9BC3-D972-7591D86AD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Aufgabe: </a:t>
            </a: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möchten KI nutzen, um die Mitarbeiterzufriedenheit zu analysieren, Handlungsbedarf zu identifizieren und Verbesserungsvorschläge zu erhalten.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Tools: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901668-4FE7-0A97-9A20-18FDB755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22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1628C-3751-1AF6-D0B0-B3D7AFBEF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3C110-21AA-8036-5358-8BD6AF7AC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4EF415-6A50-AB44-1681-65B888DCC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Tools</a:t>
            </a: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KI-basierte Plattform wie </a:t>
            </a:r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 </a:t>
            </a: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 KI-Tool wie </a:t>
            </a:r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IBM Watson</a:t>
            </a: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Vorgehensweise: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14CDAB-292C-87CE-92A3-69FD4210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93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35DBA-346D-D1D7-1E89-E98D1D739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775DF-F687-423F-AFEB-917D38F2D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EEC63F-2A9B-C372-D237-69E86EC43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</a:t>
            </a: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starten mit der Analyse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„Prompt“:</a:t>
            </a:r>
          </a:p>
          <a:p>
            <a:r>
              <a:rPr lang="de-AT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„Analysiere das folgende Mitarbeiterfeedback und identifiziere die häufigsten positiven und negativen Themen sowie Bereiche mit Handlungsbedarf.“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FF3578-5273-1855-2F2A-BF53E1C5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44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6BB43-F03A-8B6F-B6D7-55BE7568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2DFC1-28AA-9F71-FDF3-71BD52C86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D6063D-5A42-1136-017D-435F7DA02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1- Output: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Themen: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Unterstützung durch Führungskraft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Themen: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Unklare Kommunikation, fehlende Klarheit bei Projektzielen, fehlendes Feedback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Handlungsbedarf: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Verbesserung der Kommunikation und der Feedbackprozesse im Team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Check: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6E465F-A04C-2087-E87C-1A9C169D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3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C18AF-FAF3-A653-759D-7ABF8EF86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AEDFCB53-1219-4678-7C22-0D73C9FBA44A}"/>
              </a:ext>
            </a:extLst>
          </p:cNvPr>
          <p:cNvSpPr txBox="1"/>
          <p:nvPr/>
        </p:nvSpPr>
        <p:spPr>
          <a:xfrm>
            <a:off x="1143000" y="1409700"/>
            <a:ext cx="16230600" cy="4124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0" b="0" i="0" dirty="0">
                <a:solidFill>
                  <a:srgbClr val="FFFF00"/>
                </a:solidFill>
                <a:effectLst/>
                <a:latin typeface="Source Sans Pro" panose="020B0503030403020204" pitchFamily="34" charset="0"/>
              </a:rPr>
              <a:t>„Wenn Sie im Jahr 2035 mit einem Menschen sprechen, sprechen Sie mit jemandem, der eine Kombination aus biologischer und nichtbiologischer Intelligenz ist.“ </a:t>
            </a:r>
          </a:p>
          <a:p>
            <a:pPr algn="r"/>
            <a:r>
              <a:rPr lang="de-DE" sz="2800" u="sng" dirty="0">
                <a:solidFill>
                  <a:srgbClr val="FFFF00"/>
                </a:solidFill>
              </a:rPr>
              <a:t>(Ray Kurzweil,  </a:t>
            </a:r>
            <a:r>
              <a:rPr lang="de-DE" sz="2800" u="sng" dirty="0" err="1">
                <a:solidFill>
                  <a:srgbClr val="FFFF00"/>
                </a:solidFill>
              </a:rPr>
              <a:t>Director</a:t>
            </a:r>
            <a:r>
              <a:rPr lang="de-DE" sz="2800" u="sng" dirty="0">
                <a:solidFill>
                  <a:srgbClr val="FFFF00"/>
                </a:solidFill>
              </a:rPr>
              <a:t> </a:t>
            </a:r>
            <a:r>
              <a:rPr lang="de-DE" sz="2800" u="sng" dirty="0" err="1">
                <a:solidFill>
                  <a:srgbClr val="FFFF00"/>
                </a:solidFill>
              </a:rPr>
              <a:t>of</a:t>
            </a:r>
            <a:r>
              <a:rPr lang="de-DE" sz="2800" u="sng" dirty="0">
                <a:solidFill>
                  <a:srgbClr val="FFFF00"/>
                </a:solidFill>
              </a:rPr>
              <a:t> Engineering, Google)</a:t>
            </a:r>
            <a:endParaRPr lang="de-AT" sz="2800" u="sng" dirty="0">
              <a:solidFill>
                <a:srgbClr val="FFFF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40C8C1-69AE-0FAD-7A6D-A6395164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43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B18A9-DB30-992D-2048-BB09C489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0CABE-CDCA-5EFB-B3A6-B8941623E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E6A2C3-C8D4-8862-8F1A-8EA8950C2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1 - Ihr Check: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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Alles enthalten und richtig verstanden?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nein, ergänzen.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ja - &gt; weiter mit 2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6CB80C-5437-757E-95ED-578F76E5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34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F64E0E-4046-DCB3-5780-67027966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12A42-4685-4D8F-AD19-69922036C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28C73D-CB60-E4D3-45CB-3796B7294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Trend ermitteln (Entwicklung)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Prompt: 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„Ermittle aus den letzten sechs Monaten der Mitarbeiterfeedbacks, welche wiederkehrenden Themen die Zufriedenheit beeinflussen. Gib Vorschläge, wie ich als Führungskraft diese Themen gezielt verbessern kann.“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115CE5-5771-355B-EB22-852EC0BF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01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8C628C-73C2-ABE0-7065-2BADD728D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2393F-9444-4886-FD83-6F562FCE5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CA28EC-41E6-4D1C-E179-5FD1DAB7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Trend ermitteln (Entwicklung)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Häufige Beschwerden über unklare Aufgabenverteilung und fehlendes Feedback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Vorschläge zur Verbesserung:</a:t>
            </a:r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Einführung eines wöchentlichen Feedbackgesprächs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Klare Definition von Rollen und Aufgaben im Projektmanagement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Check: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34228E-8449-3304-41A8-6F4FE46E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01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08C99-8B28-323F-0423-412F7ADFB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A8863-4412-49C5-E990-1E92A594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3FD17F-CDF8-5DDE-FC34-C4DC123AD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Check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Geht mir das schon tief genug?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nein – ergänzen. Beispiel: 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„Gibt es weitere Probleme und Entwicklungen, die sich erst in den letzten 6 Monaten gezeigt haben bzw. immer stärker zeigen?“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ja: </a:t>
            </a: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 zu Schritt 3.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461A9-8E57-A43C-B5C6-C93DD41F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83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AA3F7B-7116-01BD-9533-5D024311F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7073F-AFA2-E489-BDA0-AEF369965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D79B23-E1C7-47E6-E41E-E537E9B3A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 Prompts für Handlungsempfehlungen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Prompt:</a:t>
            </a:r>
          </a:p>
          <a:p>
            <a:pPr lvl="0"/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„Formuliere basierend auf den Analysen drei konkrete Handlungsempfehlungen für mich, um die Mitarbeiterzufriedenheit zu verbessern.“</a:t>
            </a: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4B2C5-220A-50FC-2BC8-F62AC5AB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41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29FDE-67DE-7DDA-7B32-90090E202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29D69-FFAA-4CF9-D77B-615F3A605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44646E-66DB-11CC-D93C-3635FADDC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 Prompts für Handlungsempfehlungen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Einführung eines regelmäßigen Feedbacksystems (z. B. monatliche Check-ins)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Festlegung klarer Projektziele und Aufgabenverteilung zu Beginn jedes Projekts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Implementierung eines internen Kommunikationsleitfadens für mehr Transparenz im Team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Check: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E8140D-9941-7403-A909-E85B5FE6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34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40AF6D-EFD6-BB12-BFD5-C18C21EE3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D809C-54C6-4CEE-831C-F4B23E1C2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B255AD-FEE9-4BF3-0FE2-221F7BCF1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 Prompts für Handlungsempfehlungen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Check:</a:t>
            </a:r>
          </a:p>
          <a:p>
            <a:pPr marL="342900" lvl="0" indent="-342900">
              <a:buFont typeface="Wingdings" panose="05000000000000000000" pitchFamily="2" charset="2"/>
              <a:buChar char="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Fehlt Ihnen noch was? Wenn ja, ergänzen</a:t>
            </a:r>
          </a:p>
          <a:p>
            <a:pPr marL="457200"/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nein: Weiter mit Schritt 4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2FC1B0-6ACC-7564-05C1-88D4D628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94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96660-A38D-A649-8AF9-3DBBB922E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6F309-3F30-54C5-8CFF-FAFF82751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F39C0D-BE69-7511-DCC1-A05564308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4: Skalierung von Maßnahmen – Prompts zur Unterstützung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Prompt: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„Erstelle eine Schritt-für-Schritt-Anleitung für die Umsetzung eines wöchentlichen Feedbackgesprächs.“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A5697D-DF94-74CD-07C4-4DFB9937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59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D6FDD-CE4B-6856-E208-6759F8FD9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815F3-7FAD-D277-F80F-372F87A7D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C4FF79-A7EC-0393-E502-798617A11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4: Skalierung von Maßnahmen – Prompts zur Unterstützung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Wählen Sie feste Termine für wöchentliche Feedbackgespräche.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Definieren Sie feste Themen (z. B. Fortschritt, Herausforderungen, Verbesserungsvorschläge).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Halten Sie die Ergebnisse schriftlich fest und leiten Sie daraus Verbesserungsmaßnahmen ab.</a:t>
            </a:r>
          </a:p>
          <a:p>
            <a:pPr marL="342900" lvl="0" indent="-342900">
              <a:buFont typeface="Wingdings" panose="05000000000000000000" pitchFamily="2" charset="2"/>
              <a:buChar char="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 kann KI auch die Arbeit erledigen oder Muster und Vorlagen erstellen!. Doch es gibt noch einen weiteren Schritt!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68987-C5C0-294B-B632-0AA7AC5A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61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A7DB3B-5CAD-8F16-1D62-6082F126B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45EC0-F671-1229-A345-63CA90C34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80884E-FCD9-D3F0-8C2C-B8C133210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5: Prompt zur Verfolgung der Umsetzung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Prompt:</a:t>
            </a:r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„Entwickle ein System zur Verfolgung der Umsetzung der vorgeschlagenen Maßnahmen und zur Bewertung ihrer Wirksamkeit.“</a:t>
            </a:r>
          </a:p>
          <a:p>
            <a:r>
              <a:rPr lang="de-AT" sz="3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 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DE9C97-2B09-6B68-18F3-64ED4F7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9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92873-C332-3498-BDEB-47EF35135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B1EAA66-3AFE-826F-C431-B2B6C9D07463}"/>
              </a:ext>
            </a:extLst>
          </p:cNvPr>
          <p:cNvSpPr txBox="1"/>
          <p:nvPr/>
        </p:nvSpPr>
        <p:spPr>
          <a:xfrm>
            <a:off x="1143000" y="1409700"/>
            <a:ext cx="162306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5500" u="sng" dirty="0">
                <a:solidFill>
                  <a:srgbClr val="FFFF00"/>
                </a:solidFill>
              </a:rPr>
              <a:t>Eine Geschichte aus dem Leben (2025):</a:t>
            </a:r>
          </a:p>
          <a:p>
            <a:pPr algn="r"/>
            <a:endParaRPr lang="de-DE" sz="5500" b="0" i="0" u="sng" dirty="0">
              <a:solidFill>
                <a:srgbClr val="FFFF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AA4D77-CAF0-FCCA-7950-E9AE7AF3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0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AF5368-E97A-50E4-135C-1C0473ACA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BA78F-3369-F644-FD52-FFE4D541A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971F2D-829D-8E0C-1BEA-61A612050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funktioniert es ganz praktisch: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5: Prompt zur Verfolgung der Umsetzung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Einrichtung eines Tools zur Verfolgung der durchgeführten Feedbackgespräche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Bewertung der Wirksamkeit durch regelmäßige Umfragen zur Zufriedenheit mit der neuen Maßnahme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Anpassung und Optimierung der Maßnahmen basierend auf den Ergebnissen                                                               </a:t>
            </a:r>
            <a:r>
              <a:rPr lang="de-AT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das Beispiel zeigt: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300D2D-860D-071E-EDD4-F3BE44BF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96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D79AF-73F9-C7C1-8975-97EE57700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32641-FF64-7F1D-7EB3-75870B303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111B4C-B031-23BD-4BBD-1FAA26863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das Beispiel zeigt: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gezielte Analyse von Mitarbeiterfeedback durch KI ermöglicht es Ihnen als Führungskraft, Trends und Handlungsbedarfe frühzeitig zu erkennen. 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Gleichzeitig bietet KI Ihnen die Möglichkeit, konkrete Handlungsempfehlungen zur Verbesserung der Zufriedenheit und Motivation Ihrer Mitarbeiterinnen und Mitarbeiter zu formulieren und umzusetzen – und das auch in großen Teams.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Ergebnis:</a:t>
            </a:r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4D521C-0957-9DE0-3A8A-9A33DE00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47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55C">
            <a:alpha val="1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A2653-941D-D136-6B5D-0AD5A960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BE93B-4703-7606-617F-000C282F8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4C55E1-C5C2-4D0D-EC2C-E068787B9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629400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das Beispiel zeigt:</a:t>
            </a:r>
            <a:endParaRPr lang="de-AT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Ergebnis:</a:t>
            </a:r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 den Einsatz von KI können Sie effizienter, gezielter und personalisierter auf die Bedürfnisse ihrer Mitarbeiterinnen und Mitarbeiter eingehen und eine stärkere Unternehmenskultur aufbauen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AD114C-A6E5-A43E-4653-6F0259C8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1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F999E-9E88-01E8-D9EA-60ABE54F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28F11-BDA4-CC96-0886-A7443D2E9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E8DF7D-D838-9237-5F3B-55E182338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26670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E2A727-E90F-9F6C-D024-15515091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98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B7F8F-B413-564C-60D1-C2BD17AA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CE3C2-5D74-600D-80F7-EACEC2C3F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EADD38-063E-1F42-6D3E-F0377DE5E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48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>
              <a:effectLst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hilft Ihnen, Ressourcen wie Personal und Budget optimal zu planen.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Eine KI-gestützte Software prognostiziert zukünftige Personalbedarfe basierend auf vergangenen Daten und aktuellen Projekten.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324DD-4A50-2B38-1ABD-33505996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0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24D3B-9F99-7076-A543-B38AF49AB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69D5E-E1EB-2D6A-08F1-A5999D99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585BA2-3A07-4244-88D3-C8265F18C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 fontScale="92500"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</a:t>
            </a: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des aktuellen Ressourcenbedarfs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 Sie die KI, um eine Analyse des aktuellen Ressourcenbedarfs durchzuführen. 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 umfasst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Personalstand,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laufende Projekte und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verfügbare Budgets.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Prompt:</a:t>
            </a:r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018F9E-0A32-CAC3-24ED-7E32BF8D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38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1CA49-9DDB-2214-A05C-B2E68BF88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D801F-79F3-974C-FD29-5CBE1982E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C4CF8C-5E91-413C-6B97-2D206B14F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</a:t>
            </a: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des aktuellen Ressourcenbedarfs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Prompt:</a:t>
            </a:r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„Analysiere die aktuellen Personalressourcen, laufenden Projekte und Budgets und gib eine Übersicht, welche Abteilungen derzeit überlastet oder unterausgelastet sind.“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buSzPts val="1000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43C0B4-9732-F4FA-D481-36A05F4E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33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5AAC1-F885-0F72-C243-007F9BF6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668B9-D837-4759-D40E-676C4A080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2F2014-7383-43BA-50BF-8A83D98B9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</a:t>
            </a: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des aktuellen Ressourcenbedarfs</a:t>
            </a: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  <a:endParaRPr lang="de-AT" sz="3600" b="1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Abteilung A: Überlastet (120 % Auslastung)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Abteilung B: Unterausgelastet (70 % Auslastung)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Gesamtbudget: 500.000 € verfügbar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Laufende Projekte: Projekt X benötigt mehr Personal, Projekt Y kann Ressourcen freigeben</a:t>
            </a:r>
          </a:p>
          <a:p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0519E7-C81B-F0B4-4882-8DC51E56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95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3B908-88D4-668C-D06E-B714A020E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31182-E375-25BF-50D2-93392D5B4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2519CF-C953-EFE3-1909-8BA8D973D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</a:t>
            </a: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des aktuellen Ressourcenbedarfs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Prompt:</a:t>
            </a:r>
          </a:p>
          <a:p>
            <a:r>
              <a:rPr lang="de-AT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„Erstelle eine Prognose für den zukünftigen Personalbedarf für die nächsten sechs Monate basierend auf den historischen Daten und den aktuellen Projekten.“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2F985D-E1C7-6571-FE14-C68BC7BA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96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383BA-77F4-0DEA-D70A-270AFD64A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7BCFF-366D-9596-A583-1FACE1F25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C27467-C869-2078-44B2-5D4FBA7F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</a:t>
            </a: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des aktuellen Ressourcenbedarfs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Januar: Bedarf +2 Mitarbeitende für Projekt X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Februar: Bedarf +3 Mitarbeitende für Projekt Z aufgrund erhöhter Nachfrage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März: Bedarf -1 Mitarbeitender, da Projekt Y abgeschlossen wird</a:t>
            </a:r>
          </a:p>
          <a:p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6AF79F-AFAB-447B-DE9A-3B47907E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3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14400" y="3543300"/>
            <a:ext cx="16230600" cy="1529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24"/>
              </a:lnSpc>
            </a:pPr>
            <a:r>
              <a:rPr lang="de-AT" sz="8900" u="sng" dirty="0">
                <a:solidFill>
                  <a:srgbClr val="FFFF00"/>
                </a:solidFill>
              </a:rPr>
              <a:t>Herzlich Willkommen!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F842E9-387F-01F6-C7AA-3C9BCB4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E6F56-D687-0CF6-E52E-95E2A6A6B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09A70-06AF-8BFD-F202-B7944EAC1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9C30D3-5B9E-1E9F-3A33-F368839B6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 </a:t>
            </a: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Optimierungsvorschläge für die Ressourcenplanung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Fordern Sie die KI auf, konkrete Vorschläge zur Optimierung der Ressourcenplanung zu liefern.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„Schlage Maßnahmen zur Optimierung der Ressourcenplanung vor, um die Effizienz zu steigern und Engpässe zu vermeiden.“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F9E5D5-C990-3D41-BF8E-484CBD4B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28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BF3F-54BD-DA33-E213-8194A64F1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90B2F-0FFF-6A6A-0DC6-6BBA928D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245CF4-C215-D8D3-33EE-CA44ED6CE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 </a:t>
            </a: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Optimierungsvorschläge für die Ressourcenplanung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Januar: 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Zusätzliche Ressourcen für Projekt X eingeplant. Mitarbeitende aus Abteilung B integriert.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Februar: 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Zusätzlicher Personalbedarf für Projekt Z berücksichtigt.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März: 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Reduzierung der Ressourcen bei Projekt Y und Verlagerung auf neue Projekte</a:t>
            </a:r>
            <a:r>
              <a:rPr lang="de-AT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      </a:t>
            </a:r>
          </a:p>
          <a:p>
            <a:r>
              <a:rPr lang="de-AT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sehen:</a:t>
            </a:r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3DAE92-B8CA-8F0E-1236-0CAE8FE5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13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1177E-112F-C88B-0AC9-EFAD26F5D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08970-55F9-624E-DA7B-63DEA1EF4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BA9CB7-8527-13FA-DF67-1B5129964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das Beispiel zeigt:</a:t>
            </a: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 den gezielten Einsatz von KI gewinnen Sie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nur wertvolle Erkenntnisse zur aktuellen Auslastung und zum zukünftigen Personalbedarf und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C2F538-5EE1-EEFA-636B-FD4EAF1A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49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5E1CB-942E-F88A-723B-F74575497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FEFC9-284F-3199-0536-E0ADB8767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406E463-D495-1C02-7F51-94370B32B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das Beispiel zeigt:</a:t>
            </a: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 den gezielten Einsatz von KI gewinnen Sie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nur wertvolle Erkenntnisse zur aktuellen Auslastung und zum zukünftigen Personalbedarf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Sie können Ihre Ressourcen effizienter und flexibler einsetzen</a:t>
            </a: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denn: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544E88-02F9-36F8-B838-90DC4047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71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35AB-7C0D-923A-3F08-197AB915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8E82D-56DC-DB81-1638-409FC4683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969524-B152-9162-C159-CE3B65F66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Ressourcenplanung und Effizienz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unterstützt Sie dabei, Engpässe zu vermeiden und die Effizienz zu steigern, was sich positiv auf Ihre Projekte und Ihre gesamte Organisation auswirkt. </a:t>
            </a:r>
            <a:endParaRPr lang="de-A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 HALT!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Vielleicht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15CC6A-F2CF-62CC-745A-18B0D982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3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337F-E1E0-6A74-5925-16DA591F6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A82B3-6848-A76C-6DAD-6900020E3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9BC02B-F80F-0494-C3BB-BF0CF1AA4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Vielleicht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jetzt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gerade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de-AT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„Wie bekomme ich die Daten denn zu ChatGPT oder anderen KI-Lösungen. Und ist das erlaubt?“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Teil 1 der Frage: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761510-CA73-D415-6570-6EFDF478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60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56946-FCAD-FA3A-41B7-73F8B967C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7DC6C-C501-6B9F-E719-8C8C4AA37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ED3B59-A51D-1801-E14E-9A29853F1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Daten „hochladen“ = Fakten vermitteln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eine KI-gestützte Analyse von Ressourcenbedarfen durchzuführen, benötigen Sie zuerst die Daten zu Ihren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Personalressourcen, laufenden Projekten und Budgets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Das heißt: Sie müssen die Daten sammeln!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8DACCE-2822-0895-722F-88D3D825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825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F3ED9-C46F-CA62-0679-B55DB8FB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902BC-EC46-42AD-8306-68AD3F332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A76152-5251-7BA7-FC11-BB50D5CBD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Sammeln der Daten aus Ihren Systemen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Personalressourcen:</a:t>
            </a:r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 Sie HR-Systeme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 SuccessFactors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Personio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Workday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 aktuelle Daten zu Personalstand, Arbeitszeiten und Verfügbarkeiten zu exportieren. PLUS:</a:t>
            </a:r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396DBA-2830-7403-093D-DD2E8AFB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118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AFF29-4597-439C-3D58-E963C7176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4FE56-469E-D9AD-420B-FF79B972E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0501FF-28AE-43CD-4C3C-5709484CB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Sammeln der Daten aus Ihren Systemen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Projektdaten:</a:t>
            </a:r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Sammeln Sie Informationen zu laufenden Projekten aus Projektmanagement-Tools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Asana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monday.com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Trello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Project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CF0937-6693-1DA4-0835-CA442315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89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DCCFA-6D13-ACD0-96B4-DD486C0DD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F96C1-2C53-6BCA-3C4B-8CBE71013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527072-A448-57C8-5120-3A2FC18C6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Sammeln der Daten aus Ihren Systemen</a:t>
            </a:r>
          </a:p>
          <a:p>
            <a:pPr lvl="0">
              <a:tabLst>
                <a:tab pos="457200" algn="l"/>
              </a:tabLst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Budgetdaten:</a:t>
            </a:r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Exportieren Sie Budgetdaten aus Finanzsystemen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Dynamics 365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DATEV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A6788D-B028-38BA-508B-38BFB903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0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1409700"/>
            <a:ext cx="16230600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FF00"/>
                </a:solidFill>
              </a:rPr>
              <a:t>Mit wem haben Sie es heute zu tun?</a:t>
            </a:r>
          </a:p>
          <a:p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9">
            <a:extLst>
              <a:ext uri="{FF2B5EF4-FFF2-40B4-BE49-F238E27FC236}">
                <a16:creationId xmlns:a16="http://schemas.microsoft.com/office/drawing/2014/main" id="{2B5A102C-16D8-1918-C60E-B2C44AA84C38}"/>
              </a:ext>
            </a:extLst>
          </p:cNvPr>
          <p:cNvSpPr txBox="1">
            <a:spLocks/>
          </p:cNvSpPr>
          <p:nvPr/>
        </p:nvSpPr>
        <p:spPr>
          <a:xfrm>
            <a:off x="6553200" y="2933700"/>
            <a:ext cx="10363200" cy="549330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600" b="1" dirty="0">
                <a:solidFill>
                  <a:schemeClr val="bg1"/>
                </a:solidFill>
              </a:rPr>
              <a:t>Mein Name ist Günter Stein.</a:t>
            </a:r>
            <a:r>
              <a:rPr lang="de-DE" sz="26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de-DE" sz="2600" dirty="0">
                <a:solidFill>
                  <a:schemeClr val="bg1"/>
                </a:solidFill>
              </a:rPr>
              <a:t>Ich bin Unternehmer, war viele Jahre lang Führungskraft und Prokurist in mehreren Unternehmen, Initiator von „Führungskraft aktuell“ und bin heute immer noch  selber Arbeitgeber, führe also eigene Mitarbeiterinnen – in diesem Fall wirklich nur –innen. Das war nicht so geplant, das hat sich so ergeben </a:t>
            </a:r>
            <a:r>
              <a:rPr lang="de-DE" sz="2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de-DE" sz="26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e-DE" sz="26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2600" dirty="0">
                <a:solidFill>
                  <a:schemeClr val="bg1"/>
                </a:solidFill>
              </a:rPr>
              <a:t>(Fast) täglich werden meine Newsletter und Beratungsdienste von Zehntausenden Führungskräften, Arbeitgebern und Menschen in Deutschlands Unternehmen gelesen.</a:t>
            </a:r>
          </a:p>
          <a:p>
            <a:pPr marL="0" indent="0">
              <a:buFont typeface="Arial" pitchFamily="34" charset="0"/>
              <a:buNone/>
            </a:pPr>
            <a:endParaRPr lang="de-DE" sz="26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2600" b="1" dirty="0">
                <a:solidFill>
                  <a:schemeClr val="bg1"/>
                </a:solidFill>
              </a:rPr>
              <a:t>Meine Mission: </a:t>
            </a:r>
          </a:p>
          <a:p>
            <a:pPr marL="0" indent="0">
              <a:buFont typeface="Arial" pitchFamily="34" charset="0"/>
              <a:buNone/>
            </a:pPr>
            <a:r>
              <a:rPr lang="de-DE" sz="2600" dirty="0">
                <a:solidFill>
                  <a:schemeClr val="bg1"/>
                </a:solidFill>
              </a:rPr>
              <a:t>Klartext. Nicht Drumherum reden. Die Dinge auf den Punkt bringen. Praxis statt Theorie. Und vor allem: keine Frage offen lassen.</a:t>
            </a:r>
          </a:p>
          <a:p>
            <a:pPr marL="0" indent="0">
              <a:buFont typeface="Arial" pitchFamily="34" charset="0"/>
              <a:buNone/>
            </a:pPr>
            <a:endParaRPr lang="de-DE" sz="26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2600" b="1" dirty="0">
                <a:solidFill>
                  <a:schemeClr val="bg1"/>
                </a:solidFill>
              </a:rPr>
              <a:t>Für meine Leserinnen und Leser bin ich per E-Mail rund um die Uhr persönlich erreichbar!</a:t>
            </a:r>
          </a:p>
          <a:p>
            <a:pPr marL="0" indent="0">
              <a:buFont typeface="Arial" pitchFamily="34" charset="0"/>
              <a:buNone/>
            </a:pP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70D7BC-2F2E-3FAB-9B52-3B80F687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162300"/>
            <a:ext cx="4858818" cy="45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8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9CFD1-6EDA-7219-7E89-701D0268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CCB7E-FB4A-989B-9992-25586E32F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BBB999-8498-4FEF-69E7-34E3D3709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Hochladen der Daten in eine KI-Plattform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 Sie eine KI-Plattform, die Daten aus verschiedenen Quellen integrieren und analysieren kann</a:t>
            </a: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Beispiele:</a:t>
            </a:r>
          </a:p>
          <a:p>
            <a:pPr lvl="0">
              <a:tabLst>
                <a:tab pos="457200" algn="l"/>
              </a:tabLst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124E36-CDBE-2881-F377-2F979137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844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B5B7E-BB9E-7996-3936-845E12F6B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CF2ED-C71A-DD8F-33F9-6C76AE1A8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0B444E-C5CF-8A4B-751D-0499E2783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 fontScale="92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Hochladen der Daten in eine KI-Plattform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Beispiele: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Power BI</a:t>
            </a: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Funktion:</a:t>
            </a:r>
            <a: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Ermöglicht die Integration von Daten aus verschiedenen Quellen (z. B. Excel, SQL-Datenbanken) und bietet KI-gestützte Analysen und Dashboards.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Vorgehen:</a:t>
            </a:r>
            <a: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0" lvl="2" indent="-228600" algn="l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Laden Sie die Daten aus Ihren Systemen in Power BI hoch.</a:t>
            </a:r>
          </a:p>
          <a:p>
            <a:pPr marL="1143000" lvl="2" indent="-228600" algn="l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 Sie die integrierte KI-Funktion, um automatisch Auslastungen und Engpässe zu erkennen.</a:t>
            </a:r>
            <a:b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</a:t>
            </a:r>
            <a: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powerbi.microsoft.com</a:t>
            </a:r>
            <a:endParaRPr lang="de-AT" sz="3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tabLst>
                <a:tab pos="457200" algn="l"/>
              </a:tabLst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3A9C17-8D37-7D06-4EEF-CCB3D1A1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589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2E73C-BE39-0CB6-DBBB-7DB2D734B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D256E-F72E-2717-78FC-22487296E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E3ACD5-B87B-8ECA-2D9F-1A92EB545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 fontScale="7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Hochladen der Daten in eine KI-Plattform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Beispiele: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Tableau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Visualisiert Daten und ermöglicht KI-gestützte Analysen zur Ressourcenplanung.</a:t>
            </a:r>
          </a:p>
          <a:p>
            <a:pPr lvl="1" algn="l">
              <a:buSzPts val="1000"/>
              <a:tabLst>
                <a:tab pos="914400" algn="l"/>
              </a:tabLst>
            </a:pPr>
            <a:endParaRPr lang="de-AT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Vorgehen: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0" lvl="2" indent="-228600" algn="l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Importieren Sie Daten aus Excel, SQL oder anderen Quellen.</a:t>
            </a:r>
          </a:p>
          <a:p>
            <a:pPr marL="1143000" lvl="2" indent="-228600" algn="l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 Sie die KI-Funktion „</a:t>
            </a:r>
            <a:r>
              <a:rPr lang="de-AT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Data“, um automatisch Trends und Anomalien zu identifizieren.</a:t>
            </a:r>
            <a:b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tableau.com</a:t>
            </a:r>
            <a:endParaRPr lang="de-AT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tabLst>
                <a:tab pos="457200" algn="l"/>
              </a:tabLst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3E21EA-5901-432E-FA0B-8409AEC9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41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3676-5FAD-67ED-F5CB-58F2D9524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EC574-1FF7-EB02-997E-E69EEAF1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C8B0C1-053E-BD6C-9C70-97A9C3AD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 fontScale="850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Hochladen der Daten in eine KI-Plattform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Beispiele: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Looker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Studio (ehemals Google Data Studio)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Verbindet sich mit Datenquellen wie Google Sheets, </a:t>
            </a:r>
            <a:r>
              <a:rPr lang="de-AT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BigQuery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anderen Datenbanken und bietet automatisierte Analysen.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Vorgehen: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0" lvl="2" indent="-228600" algn="l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Laden Sie Ihre Daten in Google Sheets hoch.</a:t>
            </a:r>
          </a:p>
          <a:p>
            <a:pPr marL="1143000" lvl="2" indent="-228600" algn="l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Verbinden Sie </a:t>
            </a:r>
            <a:r>
              <a:rPr lang="de-AT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Looker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Studio mit Ihren Daten und erstellen Sie interaktive Dashboards.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lookerstudio.google.com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de-AT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nächster Schritt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/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tabLst>
                <a:tab pos="457200" algn="l"/>
              </a:tabLst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78B2C4-C7CF-B956-78C0-B050EB66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121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F3ED9-C46F-CA62-0679-B55DB8FB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902BC-EC46-42AD-8306-68AD3F332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A76152-5251-7BA7-FC11-BB50D5CBD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KI-Analyse zur Ressourcenplanung</a:t>
            </a:r>
          </a:p>
          <a:p>
            <a: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 Sie Tools wie ChatGPT oder andere KI-Systeme, um gezielte Fragen zu stellen und Analysen zu erhalten. 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Prompt:</a:t>
            </a:r>
            <a:b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„Analysiere die hochgeladenen Daten aus Power BI und gib eine Übersicht, welche Abteilungen derzeit überlastet oder unterausgelastet sind. Erstelle außerdem eine Prognose für den Personalbedarf der nächsten sechs Monate.“  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396DBA-2830-7403-093D-DD2E8AFB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003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20275-8F62-60F1-D52C-2CD1F2D00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6B644-22A0-9120-4C07-E7E1F8F49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D1508E-96BA-622F-1EEC-E38C65F77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KI-Analyse zur Ressourcenplanung.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Abteilung A: Überlastet (120 % Auslastung)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Abteilung B: Unterausgelastet (70 % Auslastung)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Prognose für Januar bis Juni: Personalbedarf steigt in Abteilung C um +3 Mitarbeitende aufgrund eines neuen Projekts.</a:t>
            </a:r>
          </a:p>
          <a:p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E2E9EE-61E9-42AD-BEA3-5B534FB4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520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0DAC0-53C6-CDD8-D33F-A49A8F2C8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6C699-54B4-98ED-9BCB-DC39A81F7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287226-0137-D5F8-1EEC-24C1DD3AC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302375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Automatisierte Planung mit KI-Tools</a:t>
            </a: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monday.com Work OS</a:t>
            </a: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Funktion:</a:t>
            </a:r>
            <a: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Automatisiert die Planung von Aufgaben und Ressourcen basierend auf Daten und KI-gestützten Vorhersagen.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Vorgehen:</a:t>
            </a:r>
            <a: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Importieren Sie Ihre Daten, und nutzen Sie die „Automatisierungen“-Funktion zur Planung von Ressourcen.</a:t>
            </a:r>
          </a:p>
          <a:p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</a:t>
            </a:r>
            <a: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monday.com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23F15E-7876-EBB7-E76A-9D9B647A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881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68890-7FCF-983F-0386-81BDA4612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A0042-8CD7-F5F5-29E3-E2DD7B015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892807-5127-3AD1-0B2C-2FD504D80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Automatisierte Planung mit KI-Tools</a:t>
            </a:r>
            <a:endParaRPr lang="de-A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Asana mit KI-Integrationen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Ermöglicht die Priorisierung von Aufgaben und Ressourcen durch KI-gestützte Tools wie „My Tasks“ oder Integrationen wie „Asana AI“.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asana.com</a:t>
            </a:r>
            <a:endParaRPr lang="de-AT" sz="3600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B7B3BC-AB7C-BA42-4C43-0E47DCBA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81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02F00-46AE-4D2B-0F2C-93234FB3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3D732-C925-6CD6-CEBF-B675B2DDD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9DF23A-86CF-C363-84FC-0B6EF9F9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Zusammenfassung: So bringen Sie Ihre Daten in eine KI-gestützte Analyse (4 Schritte):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A55A1F-49DF-0D8D-C815-C1F06D62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970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4E5F9-6F82-0268-BCED-04316AC3A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161E0-44B9-969C-FD86-D03EF164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4E9597-A204-7280-F742-4EFB70611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Sammeln Sie Daten zu Personalressourcen, Projekten und Budgets aus Ihren Systemen.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A66790-F7F4-A5CF-8E2E-3F2CF287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4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43000" y="1409700"/>
            <a:ext cx="16230600" cy="847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FF00"/>
                </a:solidFill>
              </a:rPr>
              <a:t>Agenda: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Warum ist KI ein </a:t>
            </a:r>
            <a:r>
              <a:rPr lang="de-AT" sz="3200" u="sng" dirty="0" err="1">
                <a:solidFill>
                  <a:schemeClr val="bg1"/>
                </a:solidFill>
              </a:rPr>
              <a:t>Gamechanger</a:t>
            </a:r>
            <a:r>
              <a:rPr lang="de-AT" sz="3200" u="sng" dirty="0">
                <a:solidFill>
                  <a:schemeClr val="bg1"/>
                </a:solidFill>
              </a:rPr>
              <a:t> für Sie als Führungskraft?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703143-D93A-9FB1-EDAF-959D4916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401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654E9-50BA-214B-0382-3AA317A1B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8F05A-534E-1E57-EBF5-A391FF919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4D1062-2200-A985-2F45-991BBC438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Sammeln Sie Daten zu Personalressourcen, Projekten und Budgets aus Ihren Systemen.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Laden Sie die Daten in eine Plattform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BI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Looker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Studio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0679E7-8FE8-BA2F-F1F3-8CD67D4B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270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BED5F-7984-E24B-D611-8628C5EFB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A64EB-0CAD-CB8E-3D81-983592976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E0EC4-8578-1455-46CA-165A17CDC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Sammeln Sie Daten zu Personalressourcen, Projekten und Budgets aus Ihren Systemen.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Laden Sie die Daten in eine Plattform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BI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Looker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Studio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Nutzen Sie KI-Prompts, um Analysen und Prognosen zu erstellen.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B0EE58-82FF-7EB6-2D56-27AE54D9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913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970C7-B6A7-C8E4-4250-7A270BB09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D9487-45A2-AB74-DD21-A87AEF9F8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Praxisfall Ressourcenplanung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F7E6-FD54-7BEA-0105-E696B43BA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4800" u="sng" dirty="0">
                <a:solidFill>
                  <a:srgbClr val="FF0000"/>
                </a:solidFill>
              </a:rPr>
              <a:t>Fakten vermitteln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Sammeln Sie Daten zu Personalressourcen, Projekten und Budgets aus Ihren Systemen.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Laden Sie die Daten in eine Plattform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BI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Looker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Studio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Nutzen Sie KI-Prompts, um Analysen und Prognosen zu erstellen.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Automatisieren Sie die Ressourcenplanung mit Tools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monday.com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Asana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CDF2FD-740C-5877-97AA-818CDC36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34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76C88-4E52-CFDE-B3BE-D37193C7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3467100"/>
            <a:ext cx="12908280" cy="2247900"/>
          </a:xfrm>
        </p:spPr>
        <p:txBody>
          <a:bodyPr/>
          <a:lstStyle/>
          <a:p>
            <a:r>
              <a:rPr lang="de-AT" dirty="0"/>
              <a:t>Weitere Anwendungsmöglichkeiten: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CB0A72-EAAD-E814-FAC0-CC0E3EDF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47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01BF6-1C10-4071-1738-EFDA30E0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266AD-08F7-D923-1A0C-99E2325A0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Personalmanagement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B513FC-446C-5D07-2542-474926D11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unterstützt Sie bei der Personalrekrutierung, Talentförderung und der langfristigen Personalplanung.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KI-gestützte Bewerbungstools bewerten Bewerbungen objektiver und schneller als herkömmliche Verfahren.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44278C-FE87-C10D-48DE-C9620CD3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430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A7E4B-1190-DDE1-3B76-EEF7B79EC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7514E-8625-22E3-E980-BE6A0329B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830BB-BEEF-D3BD-0C9F-96166077F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buSzPts val="1000"/>
              <a:tabLst>
                <a:tab pos="9144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erleichtert die interne Kommunikation und fördert eine reibungslose Zusammenarbeit im Team.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KI-Tools wie Chatbots oder intelligente Plattformen beantworten häufige Fragen der Mitarbeitenden oder unterstützen bei organisatorischen Anliegen.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Beispielfall: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D7506F-81C0-B180-866B-16DCCE4F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442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D118D-BD12-9796-58DB-F9B3881EE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9059C-5319-96B1-909C-DE595967D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9494BD-E50D-D427-8207-2E1191FF3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Beispielfall: Wie KI Ihnen hilft, klarer &amp; gezielter zu kommunizieren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„Zwischentipp“: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CABEE2-4D56-8B19-6033-2DEB3421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989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9B168-E130-335B-1350-6F668F33E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36B65-13B7-1E03-3BE7-AD1F8547F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C6A452-CA5C-371A-1340-4837E5182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9564806" cy="6911976"/>
          </a:xfrm>
        </p:spPr>
        <p:txBody>
          <a:bodyPr>
            <a:normAutofit/>
          </a:bodyPr>
          <a:lstStyle/>
          <a:p>
            <a:r>
              <a:rPr lang="de-A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werden nicht überflüssig – Sie werden anders:</a:t>
            </a:r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DE49CE-B735-14E1-A2D3-CA1729B7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EB0F34-776F-ED67-4E3B-A29CC547A2DB}"/>
              </a:ext>
            </a:extLst>
          </p:cNvPr>
          <p:cNvSpPr txBox="1"/>
          <p:nvPr/>
        </p:nvSpPr>
        <p:spPr>
          <a:xfrm>
            <a:off x="12192000" y="242252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ighlight>
                  <a:srgbClr val="FFFF00"/>
                </a:highlight>
              </a:rPr>
              <a:t>Abbildung Prämie Mensch oder KI </a:t>
            </a:r>
            <a:br>
              <a:rPr lang="de-AT" dirty="0">
                <a:highlight>
                  <a:srgbClr val="FFFF00"/>
                </a:highlight>
              </a:rPr>
            </a:br>
            <a:r>
              <a:rPr lang="de-AT" dirty="0">
                <a:highlight>
                  <a:srgbClr val="FFFF00"/>
                </a:highlight>
              </a:rPr>
              <a:t>– Wer ist die bessere Führungskraft</a:t>
            </a:r>
            <a:r>
              <a:rPr lang="de-AT" dirty="0"/>
              <a:t>?</a:t>
            </a:r>
          </a:p>
        </p:txBody>
      </p:sp>
      <p:pic>
        <p:nvPicPr>
          <p:cNvPr id="7" name="Grafik 6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5175E7B1-5266-6FBD-BD27-60522AD4C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63" y="2396934"/>
            <a:ext cx="4343400" cy="6189345"/>
          </a:xfrm>
          <a:prstGeom prst="rect">
            <a:avLst/>
          </a:prstGeom>
        </p:spPr>
      </p:pic>
      <p:pic>
        <p:nvPicPr>
          <p:cNvPr id="9" name="Grafik 8" descr="Ein Bild, das Text, Poster, Grafikdesign, Flyer enthält.&#10;&#10;KI-generierte Inhalte können fehlerhaft sein.">
            <a:extLst>
              <a:ext uri="{FF2B5EF4-FFF2-40B4-BE49-F238E27FC236}">
                <a16:creationId xmlns:a16="http://schemas.microsoft.com/office/drawing/2014/main" id="{B87587DA-5AD1-EA98-0113-0CCEE697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678264"/>
            <a:ext cx="3476877" cy="4908015"/>
          </a:xfrm>
          <a:prstGeom prst="rect">
            <a:avLst/>
          </a:prstGeom>
        </p:spPr>
      </p:pic>
      <p:pic>
        <p:nvPicPr>
          <p:cNvPr id="6" name="Grafik 5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F4EDCD02-9853-172F-FFED-C511C653E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3765975"/>
            <a:ext cx="3019613" cy="11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76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70827-5CA4-04C3-8A92-5A7ADBE27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2A2A0-B3E2-9329-D0A8-FA787BE2D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302D40-B531-6878-F95A-21C9C7C89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Beispielfall: Wie KI Ihnen hilft, klarer &amp; gezielter zu kommunizieren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Effektive Kommunikation ist eine der wichtigsten Fähigkeiten für Sie als Führungskraft.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KI-gestützte Tools bieten zahlreiche Möglichkeiten, die Kommunikation effizienter und präziser zu gestalten –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ohne dabei die menschliche Note zu verlieren.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301F68-7DB9-1DC9-763C-B98F505B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959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7F47-911F-4107-16DE-6851B5165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9DA1A-0CEC-2D2D-14A6-256B1B267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1C18E1-AADA-CFEA-98BF-B7874395C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 und Anwendungsfälle, wie KI Sie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klarer und gezielter kommunizieren lässt: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7BA8D4-9AE6-1EDB-D308-D25AEAED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5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55D77A-AE56-E28F-2D15-4D0E2BDFC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F100857-92FB-B33F-00E3-C60226F36440}"/>
              </a:ext>
            </a:extLst>
          </p:cNvPr>
          <p:cNvSpPr txBox="1"/>
          <p:nvPr/>
        </p:nvSpPr>
        <p:spPr>
          <a:xfrm>
            <a:off x="1143000" y="1409700"/>
            <a:ext cx="16230600" cy="8965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FF00"/>
                </a:solidFill>
              </a:rPr>
              <a:t>Agenda: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Warum ist KI ein </a:t>
            </a:r>
            <a:r>
              <a:rPr lang="de-AT" sz="3200" u="sng" dirty="0" err="1">
                <a:solidFill>
                  <a:schemeClr val="bg1"/>
                </a:solidFill>
              </a:rPr>
              <a:t>Gamechanger</a:t>
            </a:r>
            <a:r>
              <a:rPr lang="de-AT" sz="3200" u="sng" dirty="0">
                <a:solidFill>
                  <a:schemeClr val="bg1"/>
                </a:solidFill>
              </a:rPr>
              <a:t> für Sie als Führungskraft?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verstehen und strategisch einsetzen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C7C40D3-0D4C-A981-3500-6E1303AC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204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E62C5-FC0C-0425-692A-B1CFA35E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1ECE7-B3E9-1F69-CCF1-37CDA85E8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8E974E-2545-8995-D8E1-D135A1B75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 und Anwendungsfälle, wie KI Sie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klarer und gezielter kommunizieren lässt: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KI-gestützte Kommunikationstools: Automatische Meeting-Protokolle &amp; smarte E-Mail-Zusammenfassungen</a:t>
            </a:r>
            <a:endParaRPr lang="de-AT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Automatische Meeting-Protokolle:</a:t>
            </a:r>
            <a:b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KI-Tools wie </a:t>
            </a:r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Otter.ai</a:t>
            </a:r>
            <a: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Teams</a:t>
            </a:r>
            <a:r>
              <a:rPr lang="de-AT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(mit KI-gestütztem Meeting-Protokoll) erstellen automatisch Zusammenfassungen und To-Do-Listen aus Meetings.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3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de-AT" sz="3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8DBC71-70FB-348A-D9DC-1747FBCF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01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F4E7B-0EB3-3EE7-D005-84B180C0E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D7293-4C99-3DEE-F40F-5A76F87BB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C681D3-56D0-2E67-D069-465A9EEEC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 und Anwendungsfälle, wie KI Sie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klarer und gezielter kommunizieren lässt: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KI-gestützte Kommunikationstools: Automatische Meeting-Protokolle &amp; smarte E-Mail-Zusammenfassungen</a:t>
            </a:r>
            <a:endParaRPr lang="de-AT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einem Team-Meeting erstellt die KI automatisch ein Protokoll mit den wichtigsten Diskussionspunkten, Entscheidungen und nächsten Schritten. Führungskräfte können das Protokoll schnell überprüfen und an alle Teilnehmenden weiterleiten.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Nutzen:</a:t>
            </a:r>
            <a:r>
              <a:rPr lang="de-AT" sz="3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Spart Zeit und stellt sicher, dass nichts Wichtiges übersehen wird.</a:t>
            </a: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8D123A-4284-9873-3481-8169588E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00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2F29F-96E4-75E8-4E8F-DCFA56DDD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58369-5976-33F3-DFC1-39C82C160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1F4EA2-0672-CA05-A4E8-242B1C73B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 lnSpcReduction="10000"/>
          </a:bodyPr>
          <a:lstStyle/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 und Anwendungsfälle, wie KI Sie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klarer und gezielter kommunizieren lässt: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KI-gestützte Kommunikationstools: Automatische Meeting-Protokolle &amp; smarte E-Mail-Zusammenfassungen</a:t>
            </a:r>
            <a:endParaRPr lang="de-AT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Einsatz von KI-gestützten Tools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Otter.ai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Teams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zur automatischen Erstellung von Meeting-Protokollen bietet Ihnen eine erhebliche Zeitersparnis und sorgt dafür, dass wichtige Informationen klar dokumentiert werden. 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 ist eine Schritt-für-Schritt-Anleitung, wie dieser Prozess in der Praxis abläuft:</a:t>
            </a: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6C2FC5-79E4-AE17-CE2B-EDC48BD6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546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0E393-8B5E-86B1-8E3D-8387C7CE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17FC-B26A-8A07-CAF0-D16036AF4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9AA58A-80B8-5F5B-954B-361E8B8FB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Schritt-für-Schritt-Anleitung: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Vorbereitung des Meetings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auswählen: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Wählen Sie ein KI-Tool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Otter.ai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Teams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(mit automatischem Protokoll),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(mit Live-Transkriptionsfunktion)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Notion AI</a:t>
            </a:r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endParaRPr lang="de-AT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FF65D8-ED9E-B2BA-EAC0-EB9334DF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31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1FE29-D228-C218-2C99-6F7BE226D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CD107-C5DF-B578-B537-CADF1F768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20C1B2-8B95-853B-C36E-C62307701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Schritt-für-Schritt-Anleitung: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Vorbereitung des Meetings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auswählen: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Wählen Sie ein KI-Tool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Otter.ai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Teams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(mit automatischem Protokoll),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(mit Live-Transkriptionsfunktion)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Notion AI</a:t>
            </a:r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Stellen Sie sicher, dass das Tool in das Meeting integriert ist. Otter.ai und Microsoft Teams bieten direkte Integrationen, bei denen die KI während des Meetings automatisch aktiv ist. </a:t>
            </a:r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</a:p>
          <a:p>
            <a:pPr marL="457200"/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57EC00-8BB9-784D-77A7-A18345CD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66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228E-D4C6-FC83-5C7E-DA2309BA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505FA-70ED-94D7-8FFE-71E1FBBE2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A124C0-2101-760A-9449-C7F0402C7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 lnSpcReduction="10000"/>
          </a:bodyPr>
          <a:lstStyle/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Schritt-für-Schritt-Anleitung: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 Vorbereitung des Meetings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auswählen: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Wählen Sie ein KI-Tool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Otter.ai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Teams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(mit automatischem Protokoll),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(mit Live-Transkriptionsfunktion)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Notion AI</a:t>
            </a:r>
            <a:r>
              <a:rPr lang="de-A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Stellen Sie sicher, dass das Tool in das Meeting integriert ist. Otter.ai und Microsoft Teams bieten direkte Integrationen, bei denen die KI während des Meetings automatisch aktiv ist. </a:t>
            </a:r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</a:p>
          <a:p>
            <a:pPr marL="457200"/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Teilnehmende informieren: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Informieren Sie die Teilnehmenden im Vorfeld, dass das Meeting aufgezeichnet und ein automatisches Protokoll erstellt wird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Schritt 2:</a:t>
            </a: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4C94D7-8301-EEB8-6CB1-2ABB5698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825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3C015-8C23-CF39-ACE3-68C89B648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D45CF-CE51-6897-3BF9-B76B04350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A13DF2-E246-C5B8-1342-0C26A3719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 fontScale="92500" lnSpcReduction="10000"/>
          </a:bodyPr>
          <a:lstStyle/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Schritt-für-Schritt-Anleitung: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Automatische Protokollerstellung während des Meetings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Während des Meetings erstellt die KI automatisch eine Live-Transkription der Gespräche. </a:t>
            </a:r>
          </a:p>
          <a:p>
            <a:pPr marL="457200"/>
            <a:r>
              <a:rPr lang="de-AT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r>
              <a:rPr lang="de-AT" sz="3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Otter.ai transkribiert in Echtzeit, während Microsoft Teams eine Mitschrift mit den wichtigsten Punkten und Redebeiträgen erstellt.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… </a:t>
            </a: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1A8D30-4140-49BE-55D4-2BF58143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598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E1F9C-4516-CA5B-6FC5-4CB6B323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51ADD-EA21-B8D3-7D4B-066EBBF2D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DAD241-22D9-222D-B4E6-D304233D7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Schritt-für-Schritt-Anleitung: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 Automatische Protokollerstellung während des Meetings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Entscheidungen und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-Dos erkennen: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KI erkennt automatisch wichtige Diskussionspunkte, Entscheidungen und To-Do-Listen.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Wenn jemand im Meeting sagt: „Max übernimmt die Projektleitung“, wird dies von der KI als </a:t>
            </a:r>
            <a:r>
              <a:rPr lang="de-AT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-Do-Punkt erkannt und markiert.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FA0703-FC94-47C6-4755-2406025B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900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8278B-77DA-BAB3-FE30-C4B5F6230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C3652-29C7-CEEC-ED5F-FD2525082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D7E6CE-E3F9-78BD-19E1-048DA4E0A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 fontScale="92500" lnSpcReduction="10000"/>
          </a:bodyPr>
          <a:lstStyle/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Schritt-für-Schritt-Anleitung: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 Automatische Zusammenfassung nach dem Meeting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dem Ende des Meetings erstellt die KI automatisch eine Zusammenfassung mit den folgenden Inhalten: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Diskussionspunkte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Getroffene Entscheidungen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To-Do-Listen und Verantwortlichkeiten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etwa so: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37379C-24F2-C423-1B8C-AADA964C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555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E2E00-D268-1884-1017-A2540DFAB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64E6D-F964-762E-5531-65EB67CF6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B6CC06-5CBC-9776-690F-526DCFB11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Schritt-für-Schritt-Anleitung: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 Automatische Zusammenfassung nach dem Meeting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Thema: Neue Produktlinie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Entscheidung: Max übernimmt die Projektleitung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-Dos: Max erstellt bis nächste Woche den Projektplan.“</a:t>
            </a:r>
          </a:p>
          <a:p>
            <a:pPr lvl="1" algn="l">
              <a:buSzPts val="1000"/>
              <a:tabLst>
                <a:tab pos="914400" algn="l"/>
              </a:tabLst>
            </a:pPr>
            <a:endParaRPr lang="de-AT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buSzPts val="1000"/>
              <a:tabLst>
                <a:tab pos="914400" algn="l"/>
              </a:tabLst>
            </a:pPr>
            <a:r>
              <a:rPr lang="de-AT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4:</a:t>
            </a:r>
            <a:endParaRPr lang="de-AT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55AFEE-C9D3-C26A-7A48-865A4D86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2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F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D7715-1E3A-657D-B428-E62DE9CC0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5AFF4817-0321-1990-C150-0FDA7B714190}"/>
              </a:ext>
            </a:extLst>
          </p:cNvPr>
          <p:cNvSpPr txBox="1"/>
          <p:nvPr/>
        </p:nvSpPr>
        <p:spPr>
          <a:xfrm>
            <a:off x="1143000" y="1409700"/>
            <a:ext cx="16230600" cy="994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24"/>
              </a:lnSpc>
            </a:pPr>
            <a:r>
              <a:rPr lang="de-AT" sz="5500" u="sng" dirty="0">
                <a:solidFill>
                  <a:srgbClr val="FFFF00"/>
                </a:solidFill>
              </a:rPr>
              <a:t>Agenda: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</a:rPr>
              <a:t>Warum ist KI ein </a:t>
            </a:r>
            <a:r>
              <a:rPr lang="de-AT" sz="3200" u="sng" dirty="0" err="1">
                <a:solidFill>
                  <a:schemeClr val="bg1"/>
                </a:solidFill>
              </a:rPr>
              <a:t>Gamechanger</a:t>
            </a:r>
            <a:r>
              <a:rPr lang="de-AT" sz="3200" u="sng" dirty="0">
                <a:solidFill>
                  <a:schemeClr val="bg1"/>
                </a:solidFill>
              </a:rPr>
              <a:t> für Sie als Führungskraft?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verstehen und strategisch einsetzen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Praxisfall mit Prompts: Mitarbeiterzufriedenheit steigern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AT" sz="3200" u="sng" dirty="0">
              <a:solidFill>
                <a:schemeClr val="bg1"/>
              </a:solidFill>
            </a:endParaRPr>
          </a:p>
          <a:p>
            <a:pPr>
              <a:lnSpc>
                <a:spcPts val="13224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02A99D-2688-CC7F-A68F-D9CE23DB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1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A3ACF-6EEC-6F3F-8CDE-D38526296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9B9B2-6757-AA73-9D4E-38FE9E02A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9249BD-BF3F-6B12-45E8-20F70E048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Schritt-für-Schritt-Anleitung: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4: Überprüfung und  Anpassung durch Sie: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Überprüfung: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Sie prüfen die Zusammenfassung und das Protokoll auf Vollständigkeit und Richtigkeit.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Anpassung: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Gegebenenfalls Ergänzungen oder Korrekturen, damit nichts Wesentliches fehlt.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Freigabe: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Nach der Überprüfung wird das Protokoll freigegeben und an die Teilnehmenden weitergeleitet.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5: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9C768D-DAC0-98DD-1AB9-84922746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869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11927-4915-82BE-30D0-4C6911BA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9EF12-FB17-A056-0E42-701096C9C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2B8EC6-D4C8-4F37-9147-5A83655BC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Schritt-für-Schritt-Anleitung: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5: Verfolgung des Protokolls und Verfolgung der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-Dos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Verteilung: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KI verschickt das fertige Protokoll automatisch per E-Mail oder speichert es in einer zentralen Plattform wie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Teams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Notion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Drive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-Do-Tracking: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KI unterstützt Sie bei der Verfolgung offener </a:t>
            </a:r>
            <a:r>
              <a:rPr lang="de-AT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-Dos, z.B. durch Erinnerungen oder automatisierte Statusabfragen.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1D3935-165E-513F-8F0D-E2647F95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12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46342-8A56-4F40-C99F-01D2EF72F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3CB9E-36A2-0032-3B7F-F236F412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EB0299-4F24-8FDE-C89B-4768A9111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hilft KI noch beim Thema Kommunikation?</a:t>
            </a: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F2793C-D2C4-362E-7627-A4741366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701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735E-F261-45FD-D361-D2147BF0A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2072B-6920-3CF5-F906-A634A627D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297BA7-BAB3-7367-13F9-C3EE65D4B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 lnSpcReduction="10000"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hilft KI noch beim Thema Kommunikation?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Smarte E-Mail-Zusammenfassungen:</a:t>
            </a:r>
            <a:b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 wie ChatGPT oder </a:t>
            </a:r>
            <a:r>
              <a:rPr lang="de-AT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GrammarlyGO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können lange E-Mails zusammenfassen und präzise Antworten vorschlagen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 Sie erhalten eine mehrseitige E-Mail von einem Kunden. Die KI erstellt eine prägnante Zusammenfassung und schlägt eine professionelle Antwort vor.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Nutzen: Zeitersparnis und klarere Kommunikation ohne Informationsverlust.</a:t>
            </a: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8E92DD-5CF1-2D37-04F8-6BFDF9E4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769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81FCE-F57F-0382-905D-AE7B4519E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04EF3-F270-1D61-3456-44D685C9B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749309-F749-8CA5-8AE2-A186F9534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 fontScale="77500" lnSpcReduction="20000"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hilft KI noch beim Thema Kommunikation?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Mitarbeiterkommunikation &amp; Feedback</a:t>
            </a:r>
          </a:p>
          <a:p>
            <a:endParaRPr lang="de-AT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Chatbots für häufige Fragen:</a:t>
            </a:r>
            <a:br>
              <a:rPr lang="de-AT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KI-gestützte Chatbots wie </a:t>
            </a:r>
            <a:r>
              <a:rPr lang="de-AT" sz="4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Dialogflow</a:t>
            </a:r>
            <a:r>
              <a:rPr lang="de-AT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</a:t>
            </a:r>
            <a:r>
              <a:rPr lang="de-AT" sz="4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Intercom</a:t>
            </a:r>
            <a:r>
              <a:rPr lang="de-AT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beantworten häufige Fragen der Mitarbeitenden zu Themen wie Urlaubsanträgen, Arbeitszeiten oder internen Prozessen.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de-AT" sz="4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r>
              <a:rPr lang="de-AT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 Mitarbeitender fragt den Chatbot: „Wie beantrage ich eine Reisekostenabrechnung?“ Der Chatbot gibt eine Schritt-für-Schritt-Anleitung aus.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AT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Nutzen:</a:t>
            </a:r>
            <a:r>
              <a:rPr lang="de-AT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Entlastung von Routinefragen.</a:t>
            </a: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Und:</a:t>
            </a:r>
          </a:p>
          <a:p>
            <a:r>
              <a:rPr lang="de-A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EA587B-80FF-B11D-4704-14C6F929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187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F03B4-EEC0-83D8-8912-78FA0A8F6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8ED20-AB61-B77E-2922-835286942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D90012-9704-128D-B8F0-0A6FF22BF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hilft KI noch beim Thema Kommunikation?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Mitarbeiterkommunikation &amp; Feedback</a:t>
            </a:r>
          </a:p>
          <a:p>
            <a:pPr marL="457200"/>
            <a:endParaRPr lang="de-AT" sz="3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de-AT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wäre dann auch noch die – rechtlich problematische –</a:t>
            </a:r>
          </a:p>
          <a:p>
            <a:pPr marL="457200"/>
            <a:r>
              <a:rPr lang="de-AT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KI-gestützte Stimmungsanalyse:</a:t>
            </a:r>
            <a:endParaRPr lang="de-AT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8659D4-4076-0690-B1DF-4D10EA2A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488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C8AC7-AEC1-8204-5E91-E433DD60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A4777-C6C7-604A-3644-DEB8BB7FC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22131D-E136-9BDD-5992-4112DAB6E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hilft KI noch beim Thema Kommunikation?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Mitarbeiterkommunikation &amp; Feedback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 wie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Peakon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Workday</a:t>
            </a:r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analysieren regelmäßig die Stimmung und das Feedback der Mitarbeitenden und identifizieren mögliche Konflikte oder Unzufriedenheit.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EBD881-3B4D-145E-51F1-2A8C216B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185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64CAA-79F4-48DB-2E1C-1277FB882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549E4-CE91-54E2-14C7-54EC0BDF9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Autofit/>
          </a:bodyPr>
          <a:lstStyle/>
          <a:p>
            <a:pPr algn="l"/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Zusammenarbeitet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317A6C-2311-005B-657A-F582985D3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422524"/>
            <a:ext cx="13755806" cy="6911976"/>
          </a:xfrm>
        </p:spPr>
        <p:txBody>
          <a:bodyPr>
            <a:normAutofit/>
          </a:bodyPr>
          <a:lstStyle/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hilft KI noch beim Thema Kommunikation?</a:t>
            </a:r>
          </a:p>
          <a:p>
            <a:endParaRPr lang="de-A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Mitarbeiterkommunikation &amp; Feedback</a:t>
            </a:r>
          </a:p>
          <a:p>
            <a:r>
              <a:rPr lang="de-A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KI-basierte Analyse zeigt, dass die Teamstimmung nach einem Projektabschluss gesunken ist. </a:t>
            </a:r>
          </a:p>
          <a:p>
            <a:endParaRPr lang="de-A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Führungskraft erhalten Sie die Empfehlung, gezielt nach den Ursachen zu fragen und Maßnahmen zu ergreifen.</a:t>
            </a:r>
            <a:endParaRPr lang="de-A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D75132-48AE-3F0B-3403-73CBECEE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515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602D-98EA-E4E5-AFAB-7EAA1490B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E7EF1-7D7E-DF30-187B-A88AD6DC3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Führung und KI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16FE1-A53E-A0DE-0287-765592E4B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2667000"/>
          </a:xfrm>
        </p:spPr>
        <p:txBody>
          <a:bodyPr>
            <a:normAutofit/>
          </a:bodyPr>
          <a:lstStyle/>
          <a:p>
            <a:r>
              <a:rPr lang="de-AT" sz="4800" u="sng" dirty="0">
                <a:solidFill>
                  <a:srgbClr val="FF0000"/>
                </a:solidFill>
              </a:rPr>
              <a:t>Warum KI „menschliche Kommunikation“ nicht ersetzen kann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046618-8259-EBB3-8CB4-7A752C51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028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C6F41-3EEC-A230-9EA7-E499C5D6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3AB07-9D3C-CE1C-DF26-EB79FB4A1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52500"/>
            <a:ext cx="12649200" cy="1470025"/>
          </a:xfrm>
        </p:spPr>
        <p:txBody>
          <a:bodyPr>
            <a:normAutofit/>
          </a:bodyPr>
          <a:lstStyle/>
          <a:p>
            <a:pPr algn="l"/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Führung und KI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E7802E-FD6D-41C6-ED49-B5067A9B5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2324100"/>
            <a:ext cx="13755806" cy="6781800"/>
          </a:xfrm>
        </p:spPr>
        <p:txBody>
          <a:bodyPr>
            <a:normAutofit/>
          </a:bodyPr>
          <a:lstStyle/>
          <a:p>
            <a:r>
              <a:rPr lang="de-AT" sz="4800" u="sng" dirty="0">
                <a:solidFill>
                  <a:srgbClr val="FF0000"/>
                </a:solidFill>
              </a:rPr>
              <a:t>Warum KI „menschliche Kommunikation“ nicht ersetzen kann</a:t>
            </a:r>
          </a:p>
          <a:p>
            <a:endParaRPr lang="de-AT" sz="4800" u="sng" dirty="0"/>
          </a:p>
          <a:p>
            <a:r>
              <a:rPr lang="de-A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 die beste KI kann keine echte Empathie zeigen oder emotionale Feinheiten in der Kommunikation erfassen.</a:t>
            </a:r>
          </a:p>
          <a:p>
            <a:endParaRPr lang="de-AT" sz="4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4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  <a:endParaRPr lang="de-AT" sz="4800" u="sng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312C63-8EBE-B823-99E8-A49ACFC6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75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/>
      <a:lstStyle>
        <a:defPPr algn="l">
          <a:defRPr/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8" ma:contentTypeDescription="Ein neues Dokument erstellen." ma:contentTypeScope="" ma:versionID="3e188bdc578f972c336e77c4d96323e4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56523d8b873b2219b7ed522b3fd85c68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BA997-CF4F-420F-94AE-1878A228810E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5f3c0c8-cb47-4a26-91a1-a44bb4539247"/>
    <ds:schemaRef ds:uri="bbb3f655-f267-4a84-b742-532fbc77d0a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443B2F-6D0E-4405-B5F2-DE17251D1A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52395-F52C-42DF-860D-E3C40CAD2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5305</Words>
  <Application>Microsoft Office PowerPoint</Application>
  <PresentationFormat>Benutzerdefiniert</PresentationFormat>
  <Paragraphs>1295</Paragraphs>
  <Slides>125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125</vt:i4>
      </vt:variant>
    </vt:vector>
  </HeadingPairs>
  <TitlesOfParts>
    <vt:vector size="134" baseType="lpstr">
      <vt:lpstr>Calibri</vt:lpstr>
      <vt:lpstr>Segoe UI Symbol</vt:lpstr>
      <vt:lpstr>Aptos</vt:lpstr>
      <vt:lpstr>Courier New</vt:lpstr>
      <vt:lpstr>Source Sans Pro</vt:lpstr>
      <vt:lpstr>Wingdings</vt:lpstr>
      <vt:lpstr>Symbol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KI als Gamechanger</vt:lpstr>
      <vt:lpstr>KI als Gamechanger</vt:lpstr>
      <vt:lpstr>KI als Gamechanger</vt:lpstr>
      <vt:lpstr>KI als Gamechanger</vt:lpstr>
      <vt:lpstr>KI als Gamechanger</vt:lpstr>
      <vt:lpstr>KI als Gamechanger</vt:lpstr>
      <vt:lpstr>KI als Gamechanger</vt:lpstr>
      <vt:lpstr>KI als Gamechanger</vt:lpstr>
      <vt:lpstr>KI als Gamechanger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Praxisfall Ressourcenplanung</vt:lpstr>
      <vt:lpstr>Weitere Anwendungsmöglichkeiten:</vt:lpstr>
      <vt:lpstr>Personalmanagement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Kommunikation und Zusammenarbeitet</vt:lpstr>
      <vt:lpstr>Führung und KI</vt:lpstr>
      <vt:lpstr>Führung und KI</vt:lpstr>
      <vt:lpstr>Führung und KI</vt:lpstr>
      <vt:lpstr>Führung und KI</vt:lpstr>
      <vt:lpstr>Führung und KI</vt:lpstr>
      <vt:lpstr>Führung und KI</vt:lpstr>
      <vt:lpstr>Führung und KI</vt:lpstr>
      <vt:lpstr>Führung und KI</vt:lpstr>
      <vt:lpstr>Bias &amp; Fehlerquellen</vt:lpstr>
      <vt:lpstr>Bias &amp; Fehlerquellen</vt:lpstr>
      <vt:lpstr>Bias &amp; Fehlerquellen</vt:lpstr>
      <vt:lpstr>Bias &amp; Fehlerquellen</vt:lpstr>
      <vt:lpstr>Bias &amp; Fehlerquellen</vt:lpstr>
      <vt:lpstr>Bias &amp; Fehlerquellen</vt:lpstr>
      <vt:lpstr>Bias &amp; Fehlerquellen</vt:lpstr>
      <vt:lpstr>Handlungsempfehlungen</vt:lpstr>
      <vt:lpstr>Handlungsempfehlungen</vt:lpstr>
      <vt:lpstr>Handlungsempfehlungen</vt:lpstr>
      <vt:lpstr>Handlungsempfehlungen</vt:lpstr>
      <vt:lpstr>Handlungsempfehlungen</vt:lpstr>
      <vt:lpstr>Handlungsempfehlungen</vt:lpstr>
      <vt:lpstr>Handlungsempfehlungen</vt:lpstr>
      <vt:lpstr>Handlungsempfehlungen</vt:lpstr>
      <vt:lpstr>Loslegen!</vt:lpstr>
      <vt:lpstr>Loslegen!</vt:lpstr>
      <vt:lpstr>PowerPoint-Präsentation</vt:lpstr>
      <vt:lpstr>Ihre Fragen bitte!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Trage deinen Firmennamen hier oben ein und eine interessante Zusammenfassung darüber, was deine Firma macht.</dc:title>
  <dc:creator>Guenter Stein</dc:creator>
  <cp:lastModifiedBy>CEr - Carolin Eckinger</cp:lastModifiedBy>
  <cp:revision>107</cp:revision>
  <cp:lastPrinted>2024-11-28T14:08:55Z</cp:lastPrinted>
  <dcterms:created xsi:type="dcterms:W3CDTF">2006-08-16T00:00:00Z</dcterms:created>
  <dcterms:modified xsi:type="dcterms:W3CDTF">2025-02-26T11:25:27Z</dcterms:modified>
  <dc:identifier>DAGH7EOKsjA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  <property fmtid="{D5CDD505-2E9C-101B-9397-08002B2CF9AE}" pid="3" name="MediaServiceImageTags">
    <vt:lpwstr/>
  </property>
</Properties>
</file>