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8"/>
  </p:notesMasterIdLst>
  <p:handoutMasterIdLst>
    <p:handoutMasterId r:id="rId139"/>
  </p:handoutMasterIdLst>
  <p:sldIdLst>
    <p:sldId id="256" r:id="rId5"/>
    <p:sldId id="438" r:id="rId6"/>
    <p:sldId id="439" r:id="rId7"/>
    <p:sldId id="440" r:id="rId8"/>
    <p:sldId id="441" r:id="rId9"/>
    <p:sldId id="442" r:id="rId10"/>
    <p:sldId id="443" r:id="rId11"/>
    <p:sldId id="445" r:id="rId12"/>
    <p:sldId id="446" r:id="rId13"/>
    <p:sldId id="447" r:id="rId14"/>
    <p:sldId id="448" r:id="rId15"/>
    <p:sldId id="449" r:id="rId16"/>
    <p:sldId id="450" r:id="rId17"/>
    <p:sldId id="451" r:id="rId18"/>
    <p:sldId id="334" r:id="rId19"/>
    <p:sldId id="276" r:id="rId20"/>
    <p:sldId id="452" r:id="rId21"/>
    <p:sldId id="453" r:id="rId22"/>
    <p:sldId id="444" r:id="rId23"/>
    <p:sldId id="343" r:id="rId24"/>
    <p:sldId id="327" r:id="rId25"/>
    <p:sldId id="454" r:id="rId26"/>
    <p:sldId id="455" r:id="rId27"/>
    <p:sldId id="456" r:id="rId28"/>
    <p:sldId id="457" r:id="rId29"/>
    <p:sldId id="458" r:id="rId30"/>
    <p:sldId id="459" r:id="rId31"/>
    <p:sldId id="460" r:id="rId32"/>
    <p:sldId id="461" r:id="rId33"/>
    <p:sldId id="462" r:id="rId34"/>
    <p:sldId id="463" r:id="rId35"/>
    <p:sldId id="464" r:id="rId36"/>
    <p:sldId id="465" r:id="rId37"/>
    <p:sldId id="466" r:id="rId38"/>
    <p:sldId id="467" r:id="rId39"/>
    <p:sldId id="468" r:id="rId40"/>
    <p:sldId id="469" r:id="rId41"/>
    <p:sldId id="470" r:id="rId42"/>
    <p:sldId id="471" r:id="rId43"/>
    <p:sldId id="472" r:id="rId44"/>
    <p:sldId id="473" r:id="rId45"/>
    <p:sldId id="474" r:id="rId46"/>
    <p:sldId id="475" r:id="rId47"/>
    <p:sldId id="477" r:id="rId48"/>
    <p:sldId id="476" r:id="rId49"/>
    <p:sldId id="478" r:id="rId50"/>
    <p:sldId id="479" r:id="rId51"/>
    <p:sldId id="336" r:id="rId52"/>
    <p:sldId id="480" r:id="rId53"/>
    <p:sldId id="481" r:id="rId54"/>
    <p:sldId id="482" r:id="rId55"/>
    <p:sldId id="483" r:id="rId56"/>
    <p:sldId id="484" r:id="rId57"/>
    <p:sldId id="485" r:id="rId58"/>
    <p:sldId id="486" r:id="rId59"/>
    <p:sldId id="487" r:id="rId60"/>
    <p:sldId id="488" r:id="rId61"/>
    <p:sldId id="361" r:id="rId62"/>
    <p:sldId id="367" r:id="rId63"/>
    <p:sldId id="368" r:id="rId64"/>
    <p:sldId id="372" r:id="rId65"/>
    <p:sldId id="489" r:id="rId66"/>
    <p:sldId id="373" r:id="rId67"/>
    <p:sldId id="374" r:id="rId68"/>
    <p:sldId id="376" r:id="rId69"/>
    <p:sldId id="379" r:id="rId70"/>
    <p:sldId id="490" r:id="rId71"/>
    <p:sldId id="491" r:id="rId72"/>
    <p:sldId id="492" r:id="rId73"/>
    <p:sldId id="493" r:id="rId74"/>
    <p:sldId id="494" r:id="rId75"/>
    <p:sldId id="495" r:id="rId76"/>
    <p:sldId id="496" r:id="rId77"/>
    <p:sldId id="497" r:id="rId78"/>
    <p:sldId id="499" r:id="rId79"/>
    <p:sldId id="500" r:id="rId80"/>
    <p:sldId id="387" r:id="rId81"/>
    <p:sldId id="388" r:id="rId82"/>
    <p:sldId id="389" r:id="rId83"/>
    <p:sldId id="390" r:id="rId84"/>
    <p:sldId id="501" r:id="rId85"/>
    <p:sldId id="391" r:id="rId86"/>
    <p:sldId id="392" r:id="rId87"/>
    <p:sldId id="394" r:id="rId88"/>
    <p:sldId id="502" r:id="rId89"/>
    <p:sldId id="505" r:id="rId90"/>
    <p:sldId id="504" r:id="rId91"/>
    <p:sldId id="506" r:id="rId92"/>
    <p:sldId id="507" r:id="rId93"/>
    <p:sldId id="508" r:id="rId94"/>
    <p:sldId id="509" r:id="rId95"/>
    <p:sldId id="510" r:id="rId96"/>
    <p:sldId id="511" r:id="rId97"/>
    <p:sldId id="512" r:id="rId98"/>
    <p:sldId id="513" r:id="rId99"/>
    <p:sldId id="514" r:id="rId100"/>
    <p:sldId id="517" r:id="rId101"/>
    <p:sldId id="515" r:id="rId102"/>
    <p:sldId id="516" r:id="rId103"/>
    <p:sldId id="518" r:id="rId104"/>
    <p:sldId id="519" r:id="rId105"/>
    <p:sldId id="520" r:id="rId106"/>
    <p:sldId id="521" r:id="rId107"/>
    <p:sldId id="522" r:id="rId108"/>
    <p:sldId id="523" r:id="rId109"/>
    <p:sldId id="524" r:id="rId110"/>
    <p:sldId id="525" r:id="rId111"/>
    <p:sldId id="526" r:id="rId112"/>
    <p:sldId id="527" r:id="rId113"/>
    <p:sldId id="528" r:id="rId114"/>
    <p:sldId id="529" r:id="rId115"/>
    <p:sldId id="530" r:id="rId116"/>
    <p:sldId id="531" r:id="rId117"/>
    <p:sldId id="532" r:id="rId118"/>
    <p:sldId id="533" r:id="rId119"/>
    <p:sldId id="534" r:id="rId120"/>
    <p:sldId id="535" r:id="rId121"/>
    <p:sldId id="536" r:id="rId122"/>
    <p:sldId id="537" r:id="rId123"/>
    <p:sldId id="538" r:id="rId124"/>
    <p:sldId id="412" r:id="rId125"/>
    <p:sldId id="414" r:id="rId126"/>
    <p:sldId id="539" r:id="rId127"/>
    <p:sldId id="540" r:id="rId128"/>
    <p:sldId id="541" r:id="rId129"/>
    <p:sldId id="542" r:id="rId130"/>
    <p:sldId id="418" r:id="rId131"/>
    <p:sldId id="544" r:id="rId132"/>
    <p:sldId id="545" r:id="rId133"/>
    <p:sldId id="546" r:id="rId134"/>
    <p:sldId id="437" r:id="rId135"/>
    <p:sldId id="263" r:id="rId136"/>
    <p:sldId id="548" r:id="rId1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C029D8-E396-CB2B-2265-1B91DC6A22CE}" name="JoK - Joanna Müller" initials="JM" userId="S::jok@vnr.de::8cae0baf-8879-43c1-83c9-c069c95606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67A5"/>
    <a:srgbClr val="1C9FDA"/>
    <a:srgbClr val="DDE7E8"/>
    <a:srgbClr val="0E555C"/>
    <a:srgbClr val="5C5C5B"/>
    <a:srgbClr val="1B9FDA"/>
    <a:srgbClr val="0D68A5"/>
    <a:srgbClr val="0E5082"/>
    <a:srgbClr val="8ED7DC"/>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5"/>
    <p:restoredTop sz="94609"/>
  </p:normalViewPr>
  <p:slideViewPr>
    <p:cSldViewPr snapToGrid="0">
      <p:cViewPr varScale="1">
        <p:scale>
          <a:sx n="104" d="100"/>
          <a:sy n="104" d="100"/>
        </p:scale>
        <p:origin x="588" y="11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1971D72-B23D-42AB-B301-624F64F46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7F978F3-9184-4012-9C50-D3FA48264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16D72-DBCF-4B6F-B952-5EF4F680FE8D}" type="datetimeFigureOut">
              <a:rPr lang="de-DE" smtClean="0"/>
              <a:t>11.03.2026</a:t>
            </a:fld>
            <a:endParaRPr lang="de-DE"/>
          </a:p>
        </p:txBody>
      </p:sp>
      <p:sp>
        <p:nvSpPr>
          <p:cNvPr id="4" name="Fußzeilenplatzhalter 3">
            <a:extLst>
              <a:ext uri="{FF2B5EF4-FFF2-40B4-BE49-F238E27FC236}">
                <a16:creationId xmlns:a16="http://schemas.microsoft.com/office/drawing/2014/main" id="{51F9AC8A-2B91-4FAD-8B71-AB5F4C68C0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0FD3AD7-F80D-42AE-8D82-1260E9ED4E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878D0D-22F7-496F-A952-B255BFC9FBED}" type="slidenum">
              <a:rPr lang="de-DE" smtClean="0"/>
              <a:t>‹Nr.›</a:t>
            </a:fld>
            <a:endParaRPr lang="de-DE"/>
          </a:p>
        </p:txBody>
      </p:sp>
    </p:spTree>
    <p:extLst>
      <p:ext uri="{BB962C8B-B14F-4D97-AF65-F5344CB8AC3E}">
        <p14:creationId xmlns:p14="http://schemas.microsoft.com/office/powerpoint/2010/main" val="2370493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DF237-D9BD-423B-86EF-AE87EA62D06E}" type="datetimeFigureOut">
              <a:rPr lang="de-DE" smtClean="0"/>
              <a:t>11.03.2026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5DA99-9BA1-4609-A3DD-57957D9E4E16}" type="slidenum">
              <a:rPr lang="de-DE" smtClean="0"/>
              <a:t>‹Nr.›</a:t>
            </a:fld>
            <a:endParaRPr lang="de-DE"/>
          </a:p>
        </p:txBody>
      </p:sp>
    </p:spTree>
    <p:extLst>
      <p:ext uri="{BB962C8B-B14F-4D97-AF65-F5344CB8AC3E}">
        <p14:creationId xmlns:p14="http://schemas.microsoft.com/office/powerpoint/2010/main" val="3661006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925DA99-9BA1-4609-A3DD-57957D9E4E16}" type="slidenum">
              <a:rPr lang="de-DE" smtClean="0"/>
              <a:t>1</a:t>
            </a:fld>
            <a:endParaRPr lang="de-DE"/>
          </a:p>
        </p:txBody>
      </p:sp>
    </p:spTree>
    <p:extLst>
      <p:ext uri="{BB962C8B-B14F-4D97-AF65-F5344CB8AC3E}">
        <p14:creationId xmlns:p14="http://schemas.microsoft.com/office/powerpoint/2010/main" val="399752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ACB47-51F7-7562-0D0E-1C30358CF0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8A8DC7B-7EC9-6DF1-EDDB-A4BBFE4B48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7E6E83-3615-7900-CAA2-889666EEE04E}"/>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4F3B6A4-2732-2E84-3FE0-CECB2E111119}"/>
              </a:ext>
            </a:extLst>
          </p:cNvPr>
          <p:cNvSpPr>
            <a:spLocks noGrp="1"/>
          </p:cNvSpPr>
          <p:nvPr>
            <p:ph type="sldNum" sz="quarter" idx="5"/>
          </p:nvPr>
        </p:nvSpPr>
        <p:spPr/>
        <p:txBody>
          <a:bodyPr/>
          <a:lstStyle/>
          <a:p>
            <a:fld id="{F925DA99-9BA1-4609-A3DD-57957D9E4E16}" type="slidenum">
              <a:rPr lang="de-DE" smtClean="0"/>
              <a:t>2</a:t>
            </a:fld>
            <a:endParaRPr lang="de-DE"/>
          </a:p>
        </p:txBody>
      </p:sp>
    </p:spTree>
    <p:extLst>
      <p:ext uri="{BB962C8B-B14F-4D97-AF65-F5344CB8AC3E}">
        <p14:creationId xmlns:p14="http://schemas.microsoft.com/office/powerpoint/2010/main" val="160410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925DA99-9BA1-4609-A3DD-57957D9E4E16}" type="slidenum">
              <a:rPr lang="de-DE" smtClean="0"/>
              <a:t>129</a:t>
            </a:fld>
            <a:endParaRPr lang="de-DE"/>
          </a:p>
        </p:txBody>
      </p:sp>
    </p:spTree>
    <p:extLst>
      <p:ext uri="{BB962C8B-B14F-4D97-AF65-F5344CB8AC3E}">
        <p14:creationId xmlns:p14="http://schemas.microsoft.com/office/powerpoint/2010/main" val="349509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AA188-A561-D9E7-5DD4-DB3D9104A73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CE69F6-F653-EDB5-7D54-88052904B1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41FE4F4-635F-F835-4211-FAAE95D18EE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CB68A66-B8E3-B9C2-6385-4B58D90911B7}"/>
              </a:ext>
            </a:extLst>
          </p:cNvPr>
          <p:cNvSpPr>
            <a:spLocks noGrp="1"/>
          </p:cNvSpPr>
          <p:nvPr>
            <p:ph type="sldNum" sz="quarter" idx="5"/>
          </p:nvPr>
        </p:nvSpPr>
        <p:spPr/>
        <p:txBody>
          <a:bodyPr/>
          <a:lstStyle/>
          <a:p>
            <a:fld id="{F925DA99-9BA1-4609-A3DD-57957D9E4E16}" type="slidenum">
              <a:rPr lang="de-DE" smtClean="0"/>
              <a:t>130</a:t>
            </a:fld>
            <a:endParaRPr lang="de-DE"/>
          </a:p>
        </p:txBody>
      </p:sp>
    </p:spTree>
    <p:extLst>
      <p:ext uri="{BB962C8B-B14F-4D97-AF65-F5344CB8AC3E}">
        <p14:creationId xmlns:p14="http://schemas.microsoft.com/office/powerpoint/2010/main" val="2737287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rgbClr val="1367A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9E1F4-C67B-4B97-BE39-2EF3DA5950A0}"/>
              </a:ext>
            </a:extLst>
          </p:cNvPr>
          <p:cNvSpPr>
            <a:spLocks noGrp="1"/>
          </p:cNvSpPr>
          <p:nvPr>
            <p:ph type="ctrTitle" hasCustomPrompt="1"/>
          </p:nvPr>
        </p:nvSpPr>
        <p:spPr>
          <a:xfrm>
            <a:off x="1524000" y="3892699"/>
            <a:ext cx="9144000" cy="1434673"/>
          </a:xfrm>
          <a:prstGeom prst="rect">
            <a:avLst/>
          </a:prstGeom>
        </p:spPr>
        <p:txBody>
          <a:bodyPr anchor="b">
            <a:normAutofit/>
          </a:bodyPr>
          <a:lstStyle>
            <a:lvl1pPr algn="ctr">
              <a:defRPr sz="5400" b="1">
                <a:solidFill>
                  <a:schemeClr val="bg1"/>
                </a:solidFill>
              </a:defRPr>
            </a:lvl1pPr>
          </a:lstStyle>
          <a:p>
            <a:r>
              <a:rPr lang="de-DE" dirty="0"/>
              <a:t>Thema Webinar</a:t>
            </a:r>
          </a:p>
        </p:txBody>
      </p:sp>
      <p:sp>
        <p:nvSpPr>
          <p:cNvPr id="3" name="Untertitel 2">
            <a:extLst>
              <a:ext uri="{FF2B5EF4-FFF2-40B4-BE49-F238E27FC236}">
                <a16:creationId xmlns:a16="http://schemas.microsoft.com/office/drawing/2014/main" id="{E6E5740D-1CBA-457F-9A84-D63E94706550}"/>
              </a:ext>
            </a:extLst>
          </p:cNvPr>
          <p:cNvSpPr>
            <a:spLocks noGrp="1"/>
          </p:cNvSpPr>
          <p:nvPr>
            <p:ph type="subTitle" idx="1" hasCustomPrompt="1"/>
          </p:nvPr>
        </p:nvSpPr>
        <p:spPr>
          <a:xfrm>
            <a:off x="1533166" y="5327372"/>
            <a:ext cx="9144000" cy="542677"/>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heute live mit *Name Referent*</a:t>
            </a:r>
          </a:p>
        </p:txBody>
      </p:sp>
      <p:pic>
        <p:nvPicPr>
          <p:cNvPr id="12" name="Grafik 11">
            <a:extLst>
              <a:ext uri="{FF2B5EF4-FFF2-40B4-BE49-F238E27FC236}">
                <a16:creationId xmlns:a16="http://schemas.microsoft.com/office/drawing/2014/main" id="{5B0BC9A5-D7B8-432F-8D72-26F595D904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85392" y="106236"/>
            <a:ext cx="6642339" cy="4427832"/>
          </a:xfrm>
          <a:prstGeom prst="rect">
            <a:avLst/>
          </a:prstGeom>
        </p:spPr>
      </p:pic>
      <p:cxnSp>
        <p:nvCxnSpPr>
          <p:cNvPr id="5" name="Gerader Verbinder 4">
            <a:extLst>
              <a:ext uri="{FF2B5EF4-FFF2-40B4-BE49-F238E27FC236}">
                <a16:creationId xmlns:a16="http://schemas.microsoft.com/office/drawing/2014/main" id="{43CA8B2B-F15B-FFE7-0182-AD9A819C5C92}"/>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EE0454C1-BEDB-46B9-76FA-07E8AEC722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8" name="Gerader Verbinder 7">
            <a:extLst>
              <a:ext uri="{FF2B5EF4-FFF2-40B4-BE49-F238E27FC236}">
                <a16:creationId xmlns:a16="http://schemas.microsoft.com/office/drawing/2014/main" id="{6E933C03-9AD9-5191-98DF-59260B4CCD77}"/>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42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pic>
        <p:nvPicPr>
          <p:cNvPr id="10" name="Grafik 9" descr="Ein Bild, das Tisch, Straße, Personen, sitzend enthält.&#10;&#10;Automatisch generierte Beschreibung">
            <a:extLst>
              <a:ext uri="{FF2B5EF4-FFF2-40B4-BE49-F238E27FC236}">
                <a16:creationId xmlns:a16="http://schemas.microsoft.com/office/drawing/2014/main" id="{D5949674-923F-4574-9804-52FD6B9C8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740627"/>
          </a:xfrm>
          <a:prstGeom prst="rect">
            <a:avLst/>
          </a:prstGeom>
        </p:spPr>
      </p:pic>
      <p:sp>
        <p:nvSpPr>
          <p:cNvPr id="2" name="Titel 1">
            <a:extLst>
              <a:ext uri="{FF2B5EF4-FFF2-40B4-BE49-F238E27FC236}">
                <a16:creationId xmlns:a16="http://schemas.microsoft.com/office/drawing/2014/main" id="{7F99E1F4-C67B-4B97-BE39-2EF3DA5950A0}"/>
              </a:ext>
            </a:extLst>
          </p:cNvPr>
          <p:cNvSpPr>
            <a:spLocks noGrp="1"/>
          </p:cNvSpPr>
          <p:nvPr>
            <p:ph type="ctrTitle" hasCustomPrompt="1"/>
          </p:nvPr>
        </p:nvSpPr>
        <p:spPr>
          <a:xfrm>
            <a:off x="1524000" y="3892699"/>
            <a:ext cx="9144000" cy="1434673"/>
          </a:xfrm>
          <a:prstGeom prst="rect">
            <a:avLst/>
          </a:prstGeom>
        </p:spPr>
        <p:txBody>
          <a:bodyPr anchor="b">
            <a:normAutofit/>
          </a:bodyPr>
          <a:lstStyle>
            <a:lvl1pPr algn="ctr">
              <a:defRPr sz="5400" b="1">
                <a:solidFill>
                  <a:srgbClr val="3C3C3B"/>
                </a:solidFill>
              </a:defRPr>
            </a:lvl1pPr>
          </a:lstStyle>
          <a:p>
            <a:r>
              <a:rPr lang="de-DE"/>
              <a:t>Thema Webinar</a:t>
            </a:r>
          </a:p>
        </p:txBody>
      </p:sp>
      <p:sp>
        <p:nvSpPr>
          <p:cNvPr id="3" name="Untertitel 2">
            <a:extLst>
              <a:ext uri="{FF2B5EF4-FFF2-40B4-BE49-F238E27FC236}">
                <a16:creationId xmlns:a16="http://schemas.microsoft.com/office/drawing/2014/main" id="{E6E5740D-1CBA-457F-9A84-D63E94706550}"/>
              </a:ext>
            </a:extLst>
          </p:cNvPr>
          <p:cNvSpPr>
            <a:spLocks noGrp="1"/>
          </p:cNvSpPr>
          <p:nvPr>
            <p:ph type="subTitle" idx="1" hasCustomPrompt="1"/>
          </p:nvPr>
        </p:nvSpPr>
        <p:spPr>
          <a:xfrm>
            <a:off x="1533166" y="5327372"/>
            <a:ext cx="9144000" cy="542677"/>
          </a:xfrm>
          <a:prstGeom prst="rect">
            <a:avLst/>
          </a:prstGeom>
        </p:spPr>
        <p:txBody>
          <a:bodyPr/>
          <a:lstStyle>
            <a:lvl1pPr marL="0" indent="0" algn="ctr">
              <a:buNone/>
              <a:defRPr sz="2400">
                <a:solidFill>
                  <a:srgbClr val="3C3C3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heute live mit Heinz Peters</a:t>
            </a:r>
          </a:p>
        </p:txBody>
      </p:sp>
      <p:sp>
        <p:nvSpPr>
          <p:cNvPr id="4" name="Datumsplatzhalter 3">
            <a:extLst>
              <a:ext uri="{FF2B5EF4-FFF2-40B4-BE49-F238E27FC236}">
                <a16:creationId xmlns:a16="http://schemas.microsoft.com/office/drawing/2014/main" id="{0E700D93-1FE2-4ECF-AE9D-C33F6229AE4A}"/>
              </a:ext>
            </a:extLst>
          </p:cNvPr>
          <p:cNvSpPr>
            <a:spLocks noGrp="1"/>
          </p:cNvSpPr>
          <p:nvPr>
            <p:ph type="dt" sz="half" idx="10"/>
          </p:nvPr>
        </p:nvSpPr>
        <p:spPr>
          <a:xfrm>
            <a:off x="838199" y="6261894"/>
            <a:ext cx="1610803"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43FCBDEE-1781-40BB-BE06-DE4B03723369}"/>
              </a:ext>
            </a:extLst>
          </p:cNvPr>
          <p:cNvSpPr>
            <a:spLocks noGrp="1"/>
          </p:cNvSpPr>
          <p:nvPr>
            <p:ph type="sldNum" sz="quarter" idx="12"/>
          </p:nvPr>
        </p:nvSpPr>
        <p:spPr>
          <a:xfrm>
            <a:off x="8316400" y="6261892"/>
            <a:ext cx="915064" cy="365125"/>
          </a:xfrm>
          <a:prstGeom prst="rect">
            <a:avLst/>
          </a:prstGeom>
        </p:spPr>
        <p:txBody>
          <a:bodyPr/>
          <a:lstStyle/>
          <a:p>
            <a:fld id="{5660544C-949A-4335-9BD7-EC3F2DE3DE31}" type="slidenum">
              <a:rPr lang="de-DE" smtClean="0"/>
              <a:t>‹Nr.›</a:t>
            </a:fld>
            <a:endParaRPr lang="de-DE"/>
          </a:p>
        </p:txBody>
      </p:sp>
      <p:sp>
        <p:nvSpPr>
          <p:cNvPr id="8" name="Fußzeilenplatzhalter 4">
            <a:extLst>
              <a:ext uri="{FF2B5EF4-FFF2-40B4-BE49-F238E27FC236}">
                <a16:creationId xmlns:a16="http://schemas.microsoft.com/office/drawing/2014/main" id="{B4B0CFEB-256C-4ED3-8A29-752AD67CD31C}"/>
              </a:ext>
            </a:extLst>
          </p:cNvPr>
          <p:cNvSpPr>
            <a:spLocks noGrp="1"/>
          </p:cNvSpPr>
          <p:nvPr>
            <p:ph type="ftr" sz="quarter" idx="11"/>
          </p:nvPr>
        </p:nvSpPr>
        <p:spPr>
          <a:xfrm>
            <a:off x="4038599" y="6327881"/>
            <a:ext cx="2688204" cy="365125"/>
          </a:xfrm>
          <a:prstGeom prst="rect">
            <a:avLst/>
          </a:prstGeom>
        </p:spPr>
        <p:txBody>
          <a:bodyPr/>
          <a:lstStyle/>
          <a:p>
            <a:endParaRPr lang="de-DE"/>
          </a:p>
        </p:txBody>
      </p:sp>
    </p:spTree>
    <p:extLst>
      <p:ext uri="{BB962C8B-B14F-4D97-AF65-F5344CB8AC3E}">
        <p14:creationId xmlns:p14="http://schemas.microsoft.com/office/powerpoint/2010/main" val="262161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59BE1D-A372-474F-8B6B-EB2CE72C877D}"/>
              </a:ext>
            </a:extLst>
          </p:cNvPr>
          <p:cNvSpPr>
            <a:spLocks noGrp="1"/>
          </p:cNvSpPr>
          <p:nvPr>
            <p:ph type="title"/>
          </p:nvPr>
        </p:nvSpPr>
        <p:spPr>
          <a:xfrm>
            <a:off x="838200" y="106289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186DD21D-2A8E-484C-A161-D42C55C507C3}"/>
              </a:ext>
            </a:extLst>
          </p:cNvPr>
          <p:cNvSpPr>
            <a:spLocks noGrp="1"/>
          </p:cNvSpPr>
          <p:nvPr>
            <p:ph idx="1"/>
          </p:nvPr>
        </p:nvSpPr>
        <p:spPr>
          <a:xfrm>
            <a:off x="838200" y="2536465"/>
            <a:ext cx="10515600" cy="364049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5" name="Gerader Verbinder 4">
            <a:extLst>
              <a:ext uri="{FF2B5EF4-FFF2-40B4-BE49-F238E27FC236}">
                <a16:creationId xmlns:a16="http://schemas.microsoft.com/office/drawing/2014/main" id="{2032041A-DADF-ECEE-CA6D-792315D3A8B0}"/>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67B9F05A-89A1-7863-104F-D32CA0B297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9" name="Gerader Verbinder 8">
            <a:extLst>
              <a:ext uri="{FF2B5EF4-FFF2-40B4-BE49-F238E27FC236}">
                <a16:creationId xmlns:a16="http://schemas.microsoft.com/office/drawing/2014/main" id="{D90AADA1-2B7E-93A4-C7C2-1855096F08BC}"/>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Leer">
    <p:spTree>
      <p:nvGrpSpPr>
        <p:cNvPr id="1" name=""/>
        <p:cNvGrpSpPr/>
        <p:nvPr/>
      </p:nvGrpSpPr>
      <p:grpSpPr>
        <a:xfrm>
          <a:off x="0" y="0"/>
          <a:ext cx="0" cy="0"/>
          <a:chOff x="0" y="0"/>
          <a:chExt cx="0" cy="0"/>
        </a:xfrm>
      </p:grpSpPr>
      <p:cxnSp>
        <p:nvCxnSpPr>
          <p:cNvPr id="86" name="Gerader Verbinder 85">
            <a:extLst>
              <a:ext uri="{FF2B5EF4-FFF2-40B4-BE49-F238E27FC236}">
                <a16:creationId xmlns:a16="http://schemas.microsoft.com/office/drawing/2014/main" id="{043B36E4-459D-444D-8EEA-36E8311723BC}"/>
              </a:ext>
            </a:extLst>
          </p:cNvPr>
          <p:cNvCxnSpPr>
            <a:cxnSpLocks/>
            <a:stCxn id="121" idx="1"/>
            <a:endCxn id="111" idx="3"/>
          </p:cNvCxnSpPr>
          <p:nvPr/>
        </p:nvCxnSpPr>
        <p:spPr>
          <a:xfrm>
            <a:off x="6086238" y="2706083"/>
            <a:ext cx="2389" cy="1614764"/>
          </a:xfrm>
          <a:prstGeom prst="line">
            <a:avLst/>
          </a:prstGeom>
          <a:noFill/>
          <a:ln w="19050" cap="flat" cmpd="sng" algn="ctr">
            <a:solidFill>
              <a:srgbClr val="5C5C5B"/>
            </a:solidFill>
            <a:prstDash val="sysDot"/>
            <a:miter lim="800000"/>
          </a:ln>
          <a:effectLst/>
        </p:spPr>
      </p:cxnSp>
      <p:sp>
        <p:nvSpPr>
          <p:cNvPr id="87" name="Eckige Klammer links 86">
            <a:extLst>
              <a:ext uri="{FF2B5EF4-FFF2-40B4-BE49-F238E27FC236}">
                <a16:creationId xmlns:a16="http://schemas.microsoft.com/office/drawing/2014/main" id="{435992E9-1400-4C04-9BB9-3F1F6FE23AE3}"/>
              </a:ext>
            </a:extLst>
          </p:cNvPr>
          <p:cNvSpPr/>
          <p:nvPr/>
        </p:nvSpPr>
        <p:spPr>
          <a:xfrm rot="5400000">
            <a:off x="5599746" y="-345667"/>
            <a:ext cx="933824" cy="5597013"/>
          </a:xfrm>
          <a:prstGeom prst="leftBracket">
            <a:avLst/>
          </a:prstGeom>
          <a:noFill/>
          <a:ln w="19050" cap="flat" cmpd="sng" algn="ctr">
            <a:solidFill>
              <a:srgbClr val="5C5C5B"/>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mj-lt"/>
              <a:ea typeface="+mn-ea"/>
              <a:cs typeface="+mn-cs"/>
            </a:endParaRPr>
          </a:p>
        </p:txBody>
      </p:sp>
      <p:grpSp>
        <p:nvGrpSpPr>
          <p:cNvPr id="88" name="Gruppieren 87">
            <a:extLst>
              <a:ext uri="{FF2B5EF4-FFF2-40B4-BE49-F238E27FC236}">
                <a16:creationId xmlns:a16="http://schemas.microsoft.com/office/drawing/2014/main" id="{3F00D87B-FD72-4515-B09B-33584DA6983D}"/>
              </a:ext>
            </a:extLst>
          </p:cNvPr>
          <p:cNvGrpSpPr/>
          <p:nvPr/>
        </p:nvGrpSpPr>
        <p:grpSpPr>
          <a:xfrm>
            <a:off x="4385272" y="1265773"/>
            <a:ext cx="3401922" cy="1440310"/>
            <a:chOff x="2601752" y="2817195"/>
            <a:chExt cx="1697402" cy="1161148"/>
          </a:xfrm>
        </p:grpSpPr>
        <p:sp>
          <p:nvSpPr>
            <p:cNvPr id="121" name="Rechteck: obere Ecken abgerundet 120">
              <a:extLst>
                <a:ext uri="{FF2B5EF4-FFF2-40B4-BE49-F238E27FC236}">
                  <a16:creationId xmlns:a16="http://schemas.microsoft.com/office/drawing/2014/main" id="{BA783335-B33A-4319-9FF1-FD97BDABE0F4}"/>
                </a:ext>
              </a:extLst>
            </p:cNvPr>
            <p:cNvSpPr/>
            <p:nvPr/>
          </p:nvSpPr>
          <p:spPr>
            <a:xfrm rot="10800000" flipV="1">
              <a:off x="2601757" y="3397769"/>
              <a:ext cx="1697397" cy="580574"/>
            </a:xfrm>
            <a:prstGeom prst="round2SameRect">
              <a:avLst>
                <a:gd name="adj1" fmla="val 0"/>
                <a:gd name="adj2" fmla="val 16512"/>
              </a:avLst>
            </a:prstGeom>
            <a:solidFill>
              <a:srgbClr val="0E5082"/>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22" name="Gruppieren 121">
              <a:extLst>
                <a:ext uri="{FF2B5EF4-FFF2-40B4-BE49-F238E27FC236}">
                  <a16:creationId xmlns:a16="http://schemas.microsoft.com/office/drawing/2014/main" id="{7B62D04D-C28A-404E-B230-AA4A62859B82}"/>
                </a:ext>
              </a:extLst>
            </p:cNvPr>
            <p:cNvGrpSpPr/>
            <p:nvPr/>
          </p:nvGrpSpPr>
          <p:grpSpPr>
            <a:xfrm>
              <a:off x="2601752" y="2817195"/>
              <a:ext cx="1697402" cy="701381"/>
              <a:chOff x="2601752" y="2817195"/>
              <a:chExt cx="1697402" cy="701381"/>
            </a:xfrm>
          </p:grpSpPr>
          <p:sp>
            <p:nvSpPr>
              <p:cNvPr id="123" name="Rechteck: obere Ecken abgerundet 122">
                <a:extLst>
                  <a:ext uri="{FF2B5EF4-FFF2-40B4-BE49-F238E27FC236}">
                    <a16:creationId xmlns:a16="http://schemas.microsoft.com/office/drawing/2014/main" id="{8A988F6A-3C87-4792-940C-C68A32008E7C}"/>
                  </a:ext>
                </a:extLst>
              </p:cNvPr>
              <p:cNvSpPr/>
              <p:nvPr/>
            </p:nvSpPr>
            <p:spPr>
              <a:xfrm>
                <a:off x="2601757" y="2817195"/>
                <a:ext cx="1697397" cy="580574"/>
              </a:xfrm>
              <a:prstGeom prst="round2SameRect">
                <a:avLst/>
              </a:prstGeom>
              <a:solidFill>
                <a:srgbClr val="5C5C5B"/>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24" name="Pfeil: Fünfeck 123">
                <a:extLst>
                  <a:ext uri="{FF2B5EF4-FFF2-40B4-BE49-F238E27FC236}">
                    <a16:creationId xmlns:a16="http://schemas.microsoft.com/office/drawing/2014/main" id="{00BA3701-C6DD-47F5-993E-CE1920D4437B}"/>
                  </a:ext>
                </a:extLst>
              </p:cNvPr>
              <p:cNvSpPr/>
              <p:nvPr/>
            </p:nvSpPr>
            <p:spPr>
              <a:xfrm rot="5400000">
                <a:off x="3344608" y="2564036"/>
                <a:ext cx="211684" cy="1697395"/>
              </a:xfrm>
              <a:prstGeom prst="homePlate">
                <a:avLst/>
              </a:prstGeom>
              <a:solidFill>
                <a:srgbClr val="5C5C5B"/>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89" name="Gruppieren 88">
            <a:extLst>
              <a:ext uri="{FF2B5EF4-FFF2-40B4-BE49-F238E27FC236}">
                <a16:creationId xmlns:a16="http://schemas.microsoft.com/office/drawing/2014/main" id="{8E287107-5F11-4EFB-A03E-270AB847A758}"/>
              </a:ext>
            </a:extLst>
          </p:cNvPr>
          <p:cNvGrpSpPr/>
          <p:nvPr/>
        </p:nvGrpSpPr>
        <p:grpSpPr>
          <a:xfrm>
            <a:off x="2117778" y="2919750"/>
            <a:ext cx="2391526" cy="1271380"/>
            <a:chOff x="2601752" y="2817195"/>
            <a:chExt cx="1697402" cy="1496960"/>
          </a:xfrm>
        </p:grpSpPr>
        <p:sp>
          <p:nvSpPr>
            <p:cNvPr id="117" name="Rechteck: obere Ecken abgerundet 116">
              <a:extLst>
                <a:ext uri="{FF2B5EF4-FFF2-40B4-BE49-F238E27FC236}">
                  <a16:creationId xmlns:a16="http://schemas.microsoft.com/office/drawing/2014/main" id="{426E87CC-9798-459E-A910-6CF04FC08283}"/>
                </a:ext>
              </a:extLst>
            </p:cNvPr>
            <p:cNvSpPr/>
            <p:nvPr/>
          </p:nvSpPr>
          <p:spPr>
            <a:xfrm rot="10800000" flipV="1">
              <a:off x="2601756" y="3397768"/>
              <a:ext cx="1697397" cy="916387"/>
            </a:xfrm>
            <a:prstGeom prst="round2SameRect">
              <a:avLst>
                <a:gd name="adj1" fmla="val 0"/>
                <a:gd name="adj2" fmla="val 16512"/>
              </a:avLst>
            </a:prstGeom>
            <a:solidFill>
              <a:srgbClr val="0D68A5"/>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dolor</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18" name="Gruppieren 117">
              <a:extLst>
                <a:ext uri="{FF2B5EF4-FFF2-40B4-BE49-F238E27FC236}">
                  <a16:creationId xmlns:a16="http://schemas.microsoft.com/office/drawing/2014/main" id="{9EC2E8A1-2083-4F43-A4FA-3A81B3836651}"/>
                </a:ext>
              </a:extLst>
            </p:cNvPr>
            <p:cNvGrpSpPr/>
            <p:nvPr/>
          </p:nvGrpSpPr>
          <p:grpSpPr>
            <a:xfrm>
              <a:off x="2601752" y="2817195"/>
              <a:ext cx="1697402" cy="722671"/>
              <a:chOff x="2601752" y="2817195"/>
              <a:chExt cx="1697402" cy="722671"/>
            </a:xfrm>
          </p:grpSpPr>
          <p:sp>
            <p:nvSpPr>
              <p:cNvPr id="119" name="Rechteck: obere Ecken abgerundet 118">
                <a:extLst>
                  <a:ext uri="{FF2B5EF4-FFF2-40B4-BE49-F238E27FC236}">
                    <a16:creationId xmlns:a16="http://schemas.microsoft.com/office/drawing/2014/main" id="{61AC8DE2-126B-4D4E-A175-D2D7775693D2}"/>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20" name="Pfeil: Fünfeck 119">
                <a:extLst>
                  <a:ext uri="{FF2B5EF4-FFF2-40B4-BE49-F238E27FC236}">
                    <a16:creationId xmlns:a16="http://schemas.microsoft.com/office/drawing/2014/main" id="{56D9704B-4411-4C5B-8A2B-A195516BCE59}"/>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90" name="Gruppieren 89">
            <a:extLst>
              <a:ext uri="{FF2B5EF4-FFF2-40B4-BE49-F238E27FC236}">
                <a16:creationId xmlns:a16="http://schemas.microsoft.com/office/drawing/2014/main" id="{C04BA34E-B092-4D56-97BB-9566509B66E9}"/>
              </a:ext>
            </a:extLst>
          </p:cNvPr>
          <p:cNvGrpSpPr/>
          <p:nvPr/>
        </p:nvGrpSpPr>
        <p:grpSpPr>
          <a:xfrm>
            <a:off x="7682695" y="2919750"/>
            <a:ext cx="2391526" cy="1271380"/>
            <a:chOff x="2601752" y="2817195"/>
            <a:chExt cx="1697402" cy="1496960"/>
          </a:xfrm>
        </p:grpSpPr>
        <p:sp>
          <p:nvSpPr>
            <p:cNvPr id="113" name="Rechteck: obere Ecken abgerundet 112">
              <a:extLst>
                <a:ext uri="{FF2B5EF4-FFF2-40B4-BE49-F238E27FC236}">
                  <a16:creationId xmlns:a16="http://schemas.microsoft.com/office/drawing/2014/main" id="{7DBF89F3-B3A2-4ABB-8741-1813C37856A0}"/>
                </a:ext>
              </a:extLst>
            </p:cNvPr>
            <p:cNvSpPr/>
            <p:nvPr/>
          </p:nvSpPr>
          <p:spPr>
            <a:xfrm rot="10800000" flipV="1">
              <a:off x="2601756" y="3397768"/>
              <a:ext cx="1697397" cy="916387"/>
            </a:xfrm>
            <a:prstGeom prst="round2SameRect">
              <a:avLst>
                <a:gd name="adj1" fmla="val 0"/>
                <a:gd name="adj2" fmla="val 16512"/>
              </a:avLst>
            </a:prstGeom>
            <a:solidFill>
              <a:srgbClr val="0D68A5"/>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dolor</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14" name="Gruppieren 113">
              <a:extLst>
                <a:ext uri="{FF2B5EF4-FFF2-40B4-BE49-F238E27FC236}">
                  <a16:creationId xmlns:a16="http://schemas.microsoft.com/office/drawing/2014/main" id="{B63ECFD2-20B0-4203-9C29-181BD8A70665}"/>
                </a:ext>
              </a:extLst>
            </p:cNvPr>
            <p:cNvGrpSpPr/>
            <p:nvPr/>
          </p:nvGrpSpPr>
          <p:grpSpPr>
            <a:xfrm>
              <a:off x="2601752" y="2817195"/>
              <a:ext cx="1697402" cy="722671"/>
              <a:chOff x="2601752" y="2817195"/>
              <a:chExt cx="1697402" cy="722671"/>
            </a:xfrm>
          </p:grpSpPr>
          <p:sp>
            <p:nvSpPr>
              <p:cNvPr id="115" name="Rechteck: obere Ecken abgerundet 114">
                <a:extLst>
                  <a:ext uri="{FF2B5EF4-FFF2-40B4-BE49-F238E27FC236}">
                    <a16:creationId xmlns:a16="http://schemas.microsoft.com/office/drawing/2014/main" id="{D6D9E5C3-DC82-48B0-A9BE-22F26583A427}"/>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16" name="Pfeil: Fünfeck 115">
                <a:extLst>
                  <a:ext uri="{FF2B5EF4-FFF2-40B4-BE49-F238E27FC236}">
                    <a16:creationId xmlns:a16="http://schemas.microsoft.com/office/drawing/2014/main" id="{948DDAA6-11EB-493F-9CE5-B67A6EFE078B}"/>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91" name="Gruppieren 90">
            <a:extLst>
              <a:ext uri="{FF2B5EF4-FFF2-40B4-BE49-F238E27FC236}">
                <a16:creationId xmlns:a16="http://schemas.microsoft.com/office/drawing/2014/main" id="{4B614822-0B46-4232-8597-32B13F595103}"/>
              </a:ext>
            </a:extLst>
          </p:cNvPr>
          <p:cNvGrpSpPr/>
          <p:nvPr/>
        </p:nvGrpSpPr>
        <p:grpSpPr>
          <a:xfrm>
            <a:off x="5367817" y="4320847"/>
            <a:ext cx="1441616" cy="1271380"/>
            <a:chOff x="2601752" y="2817195"/>
            <a:chExt cx="1697402" cy="1496960"/>
          </a:xfrm>
        </p:grpSpPr>
        <p:sp>
          <p:nvSpPr>
            <p:cNvPr id="109" name="Rechteck: obere Ecken abgerundet 108">
              <a:extLst>
                <a:ext uri="{FF2B5EF4-FFF2-40B4-BE49-F238E27FC236}">
                  <a16:creationId xmlns:a16="http://schemas.microsoft.com/office/drawing/2014/main" id="{257D4400-54C7-4405-A931-B0ABC3A73F45}"/>
                </a:ext>
              </a:extLst>
            </p:cNvPr>
            <p:cNvSpPr/>
            <p:nvPr/>
          </p:nvSpPr>
          <p:spPr>
            <a:xfrm rot="10800000" flipV="1">
              <a:off x="2601756" y="3397768"/>
              <a:ext cx="1697397" cy="916387"/>
            </a:xfrm>
            <a:prstGeom prst="round2SameRect">
              <a:avLst>
                <a:gd name="adj1" fmla="val 0"/>
                <a:gd name="adj2" fmla="val 16512"/>
              </a:avLst>
            </a:prstGeom>
            <a:solidFill>
              <a:srgbClr val="1B9FDA"/>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10" name="Gruppieren 109">
              <a:extLst>
                <a:ext uri="{FF2B5EF4-FFF2-40B4-BE49-F238E27FC236}">
                  <a16:creationId xmlns:a16="http://schemas.microsoft.com/office/drawing/2014/main" id="{47DE5CF6-6573-410A-AA6E-9C58F8E4D9AF}"/>
                </a:ext>
              </a:extLst>
            </p:cNvPr>
            <p:cNvGrpSpPr/>
            <p:nvPr/>
          </p:nvGrpSpPr>
          <p:grpSpPr>
            <a:xfrm>
              <a:off x="2601752" y="2817195"/>
              <a:ext cx="1697402" cy="722671"/>
              <a:chOff x="2601752" y="2817195"/>
              <a:chExt cx="1697402" cy="722671"/>
            </a:xfrm>
          </p:grpSpPr>
          <p:sp>
            <p:nvSpPr>
              <p:cNvPr id="111" name="Rechteck: obere Ecken abgerundet 110">
                <a:extLst>
                  <a:ext uri="{FF2B5EF4-FFF2-40B4-BE49-F238E27FC236}">
                    <a16:creationId xmlns:a16="http://schemas.microsoft.com/office/drawing/2014/main" id="{489D1678-A5F0-4F14-A012-E7716E190A51}"/>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12" name="Pfeil: Fünfeck 111">
                <a:extLst>
                  <a:ext uri="{FF2B5EF4-FFF2-40B4-BE49-F238E27FC236}">
                    <a16:creationId xmlns:a16="http://schemas.microsoft.com/office/drawing/2014/main" id="{F2D90AE9-B7C5-401F-B50E-8B9078ADE6C8}"/>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92" name="Gruppieren 91">
            <a:extLst>
              <a:ext uri="{FF2B5EF4-FFF2-40B4-BE49-F238E27FC236}">
                <a16:creationId xmlns:a16="http://schemas.microsoft.com/office/drawing/2014/main" id="{EC0319AC-60CE-431A-882D-3DA1C573E29D}"/>
              </a:ext>
            </a:extLst>
          </p:cNvPr>
          <p:cNvGrpSpPr/>
          <p:nvPr/>
        </p:nvGrpSpPr>
        <p:grpSpPr>
          <a:xfrm>
            <a:off x="2595120" y="4320847"/>
            <a:ext cx="1441616" cy="1271380"/>
            <a:chOff x="2601752" y="2817195"/>
            <a:chExt cx="1697402" cy="1496960"/>
          </a:xfrm>
        </p:grpSpPr>
        <p:sp>
          <p:nvSpPr>
            <p:cNvPr id="105" name="Rechteck: obere Ecken abgerundet 104">
              <a:extLst>
                <a:ext uri="{FF2B5EF4-FFF2-40B4-BE49-F238E27FC236}">
                  <a16:creationId xmlns:a16="http://schemas.microsoft.com/office/drawing/2014/main" id="{A79C69C3-34D6-4E1A-9FC2-0C7BBEC3A2F8}"/>
                </a:ext>
              </a:extLst>
            </p:cNvPr>
            <p:cNvSpPr/>
            <p:nvPr/>
          </p:nvSpPr>
          <p:spPr>
            <a:xfrm rot="10800000" flipV="1">
              <a:off x="2601756" y="3397768"/>
              <a:ext cx="1697397" cy="916387"/>
            </a:xfrm>
            <a:prstGeom prst="round2SameRect">
              <a:avLst>
                <a:gd name="adj1" fmla="val 0"/>
                <a:gd name="adj2" fmla="val 16512"/>
              </a:avLst>
            </a:prstGeom>
            <a:solidFill>
              <a:srgbClr val="1B9FDA"/>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06" name="Gruppieren 105">
              <a:extLst>
                <a:ext uri="{FF2B5EF4-FFF2-40B4-BE49-F238E27FC236}">
                  <a16:creationId xmlns:a16="http://schemas.microsoft.com/office/drawing/2014/main" id="{188923DD-618A-4BFF-8597-6D2949D76C40}"/>
                </a:ext>
              </a:extLst>
            </p:cNvPr>
            <p:cNvGrpSpPr/>
            <p:nvPr/>
          </p:nvGrpSpPr>
          <p:grpSpPr>
            <a:xfrm>
              <a:off x="2601752" y="2817195"/>
              <a:ext cx="1697402" cy="722671"/>
              <a:chOff x="2601752" y="2817195"/>
              <a:chExt cx="1697402" cy="722671"/>
            </a:xfrm>
          </p:grpSpPr>
          <p:sp>
            <p:nvSpPr>
              <p:cNvPr id="107" name="Rechteck: obere Ecken abgerundet 106">
                <a:extLst>
                  <a:ext uri="{FF2B5EF4-FFF2-40B4-BE49-F238E27FC236}">
                    <a16:creationId xmlns:a16="http://schemas.microsoft.com/office/drawing/2014/main" id="{475BD66F-8A6F-4E52-B5AB-D78EA46F2074}"/>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08" name="Pfeil: Fünfeck 107">
                <a:extLst>
                  <a:ext uri="{FF2B5EF4-FFF2-40B4-BE49-F238E27FC236}">
                    <a16:creationId xmlns:a16="http://schemas.microsoft.com/office/drawing/2014/main" id="{C8763AEA-D407-4839-AEED-D621EFE9B1C7}"/>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grpSp>
        <p:nvGrpSpPr>
          <p:cNvPr id="93" name="Gruppieren 92">
            <a:extLst>
              <a:ext uri="{FF2B5EF4-FFF2-40B4-BE49-F238E27FC236}">
                <a16:creationId xmlns:a16="http://schemas.microsoft.com/office/drawing/2014/main" id="{05DE5F41-EE19-4C75-BF7D-F691B25178E6}"/>
              </a:ext>
            </a:extLst>
          </p:cNvPr>
          <p:cNvGrpSpPr/>
          <p:nvPr/>
        </p:nvGrpSpPr>
        <p:grpSpPr>
          <a:xfrm>
            <a:off x="8162638" y="4320847"/>
            <a:ext cx="1441616" cy="1271380"/>
            <a:chOff x="2601752" y="2817195"/>
            <a:chExt cx="1697402" cy="1496960"/>
          </a:xfrm>
        </p:grpSpPr>
        <p:sp>
          <p:nvSpPr>
            <p:cNvPr id="101" name="Rechteck: obere Ecken abgerundet 100">
              <a:extLst>
                <a:ext uri="{FF2B5EF4-FFF2-40B4-BE49-F238E27FC236}">
                  <a16:creationId xmlns:a16="http://schemas.microsoft.com/office/drawing/2014/main" id="{50D6E13B-FBF3-4F41-8D48-D08BA76F6123}"/>
                </a:ext>
              </a:extLst>
            </p:cNvPr>
            <p:cNvSpPr/>
            <p:nvPr/>
          </p:nvSpPr>
          <p:spPr>
            <a:xfrm rot="10800000" flipV="1">
              <a:off x="2601756" y="3397768"/>
              <a:ext cx="1697397" cy="916387"/>
            </a:xfrm>
            <a:prstGeom prst="round2SameRect">
              <a:avLst>
                <a:gd name="adj1" fmla="val 0"/>
                <a:gd name="adj2" fmla="val 16512"/>
              </a:avLst>
            </a:prstGeom>
            <a:solidFill>
              <a:srgbClr val="1B9FDA"/>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102" name="Gruppieren 101">
              <a:extLst>
                <a:ext uri="{FF2B5EF4-FFF2-40B4-BE49-F238E27FC236}">
                  <a16:creationId xmlns:a16="http://schemas.microsoft.com/office/drawing/2014/main" id="{E14051BA-F764-4275-ADD6-C76035D00AB8}"/>
                </a:ext>
              </a:extLst>
            </p:cNvPr>
            <p:cNvGrpSpPr/>
            <p:nvPr/>
          </p:nvGrpSpPr>
          <p:grpSpPr>
            <a:xfrm>
              <a:off x="2601752" y="2817195"/>
              <a:ext cx="1697402" cy="722671"/>
              <a:chOff x="2601752" y="2817195"/>
              <a:chExt cx="1697402" cy="722671"/>
            </a:xfrm>
          </p:grpSpPr>
          <p:sp>
            <p:nvSpPr>
              <p:cNvPr id="103" name="Rechteck: obere Ecken abgerundet 102">
                <a:extLst>
                  <a:ext uri="{FF2B5EF4-FFF2-40B4-BE49-F238E27FC236}">
                    <a16:creationId xmlns:a16="http://schemas.microsoft.com/office/drawing/2014/main" id="{D10B82E1-C8BD-4C95-BD47-3695E56CEDF9}"/>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04" name="Pfeil: Fünfeck 103">
                <a:extLst>
                  <a:ext uri="{FF2B5EF4-FFF2-40B4-BE49-F238E27FC236}">
                    <a16:creationId xmlns:a16="http://schemas.microsoft.com/office/drawing/2014/main" id="{8206DFD0-FB92-42C5-A3D3-215F5AFE78E0}"/>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cxnSp>
        <p:nvCxnSpPr>
          <p:cNvPr id="94" name="Gerader Verbinder 93">
            <a:extLst>
              <a:ext uri="{FF2B5EF4-FFF2-40B4-BE49-F238E27FC236}">
                <a16:creationId xmlns:a16="http://schemas.microsoft.com/office/drawing/2014/main" id="{3EDD7EE4-441B-4A4E-A4F7-98A40625A289}"/>
              </a:ext>
            </a:extLst>
          </p:cNvPr>
          <p:cNvCxnSpPr>
            <a:cxnSpLocks/>
            <a:stCxn id="117" idx="1"/>
            <a:endCxn id="107" idx="3"/>
          </p:cNvCxnSpPr>
          <p:nvPr/>
        </p:nvCxnSpPr>
        <p:spPr>
          <a:xfrm>
            <a:off x="3313543" y="4191130"/>
            <a:ext cx="2387" cy="129717"/>
          </a:xfrm>
          <a:prstGeom prst="line">
            <a:avLst/>
          </a:prstGeom>
          <a:noFill/>
          <a:ln w="19050" cap="flat" cmpd="sng" algn="ctr">
            <a:solidFill>
              <a:srgbClr val="5C5C5B"/>
            </a:solidFill>
            <a:prstDash val="sysDot"/>
            <a:miter lim="800000"/>
          </a:ln>
          <a:effectLst/>
        </p:spPr>
      </p:cxnSp>
      <p:cxnSp>
        <p:nvCxnSpPr>
          <p:cNvPr id="95" name="Gerader Verbinder 94">
            <a:extLst>
              <a:ext uri="{FF2B5EF4-FFF2-40B4-BE49-F238E27FC236}">
                <a16:creationId xmlns:a16="http://schemas.microsoft.com/office/drawing/2014/main" id="{F9C8A86B-ED5A-47AA-BB58-48931A661F5E}"/>
              </a:ext>
            </a:extLst>
          </p:cNvPr>
          <p:cNvCxnSpPr>
            <a:cxnSpLocks/>
            <a:stCxn id="113" idx="1"/>
            <a:endCxn id="103" idx="3"/>
          </p:cNvCxnSpPr>
          <p:nvPr/>
        </p:nvCxnSpPr>
        <p:spPr>
          <a:xfrm>
            <a:off x="8878460" y="4191130"/>
            <a:ext cx="4988" cy="129717"/>
          </a:xfrm>
          <a:prstGeom prst="line">
            <a:avLst/>
          </a:prstGeom>
          <a:noFill/>
          <a:ln w="19050" cap="flat" cmpd="sng" algn="ctr">
            <a:solidFill>
              <a:srgbClr val="5C5C5B"/>
            </a:solidFill>
            <a:prstDash val="sysDot"/>
            <a:miter lim="800000"/>
          </a:ln>
          <a:effectLst/>
        </p:spPr>
      </p:cxnSp>
      <p:grpSp>
        <p:nvGrpSpPr>
          <p:cNvPr id="96" name="Gruppieren 95">
            <a:extLst>
              <a:ext uri="{FF2B5EF4-FFF2-40B4-BE49-F238E27FC236}">
                <a16:creationId xmlns:a16="http://schemas.microsoft.com/office/drawing/2014/main" id="{EE0E2474-87F7-4D5C-910F-281F9865DDE7}"/>
              </a:ext>
            </a:extLst>
          </p:cNvPr>
          <p:cNvGrpSpPr/>
          <p:nvPr/>
        </p:nvGrpSpPr>
        <p:grpSpPr>
          <a:xfrm>
            <a:off x="4902625" y="2919750"/>
            <a:ext cx="2391526" cy="1271380"/>
            <a:chOff x="2601752" y="2817195"/>
            <a:chExt cx="1697402" cy="1496960"/>
          </a:xfrm>
        </p:grpSpPr>
        <p:sp>
          <p:nvSpPr>
            <p:cNvPr id="97" name="Rechteck: obere Ecken abgerundet 96">
              <a:extLst>
                <a:ext uri="{FF2B5EF4-FFF2-40B4-BE49-F238E27FC236}">
                  <a16:creationId xmlns:a16="http://schemas.microsoft.com/office/drawing/2014/main" id="{48C579B8-EBEC-435C-BF6C-57E186E24D9F}"/>
                </a:ext>
              </a:extLst>
            </p:cNvPr>
            <p:cNvSpPr/>
            <p:nvPr/>
          </p:nvSpPr>
          <p:spPr>
            <a:xfrm rot="10800000" flipV="1">
              <a:off x="2601756" y="3397768"/>
              <a:ext cx="1697397" cy="916387"/>
            </a:xfrm>
            <a:prstGeom prst="round2SameRect">
              <a:avLst>
                <a:gd name="adj1" fmla="val 0"/>
                <a:gd name="adj2" fmla="val 16512"/>
              </a:avLst>
            </a:prstGeom>
            <a:solidFill>
              <a:srgbClr val="0D68A5"/>
            </a:solidFill>
            <a:ln w="12700" cap="flat" cmpd="sng" algn="ctr">
              <a:noFill/>
              <a:prstDash val="solid"/>
              <a:miter lim="800000"/>
            </a:ln>
            <a:effectLst/>
          </p:spPr>
          <p:txBody>
            <a:bodyPr vert="horz"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0" i="0" u="none" strike="noStrike" kern="0" cap="none" spc="0" normalizeH="0" baseline="0" noProof="0" err="1">
                  <a:ln>
                    <a:noFill/>
                  </a:ln>
                  <a:solidFill>
                    <a:prstClr val="white"/>
                  </a:solidFill>
                  <a:effectLst/>
                  <a:uLnTx/>
                  <a:uFillTx/>
                  <a:latin typeface="+mn-lt"/>
                  <a:ea typeface="+mn-ea"/>
                  <a:cs typeface="+mn-cs"/>
                </a:rPr>
                <a:t>Lorem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ipsum</a:t>
              </a:r>
              <a:r>
                <a:rPr kumimoji="0" lang="de-DE" sz="1800" b="0" i="0" u="none" strike="noStrike" kern="0" cap="none" spc="0" normalizeH="0" baseline="0" noProof="0">
                  <a:ln>
                    <a:noFill/>
                  </a:ln>
                  <a:solidFill>
                    <a:prstClr val="white"/>
                  </a:solidFill>
                  <a:effectLst/>
                  <a:uLnTx/>
                  <a:uFillTx/>
                  <a:latin typeface="+mn-lt"/>
                  <a:ea typeface="+mn-ea"/>
                  <a:cs typeface="+mn-cs"/>
                </a:rPr>
                <a:t> </a:t>
              </a:r>
              <a:r>
                <a:rPr kumimoji="0" lang="de-DE" sz="1800" b="0" i="0" u="none" strike="noStrike" kern="0" cap="none" spc="0" normalizeH="0" baseline="0" noProof="0" err="1">
                  <a:ln>
                    <a:noFill/>
                  </a:ln>
                  <a:solidFill>
                    <a:prstClr val="white"/>
                  </a:solidFill>
                  <a:effectLst/>
                  <a:uLnTx/>
                  <a:uFillTx/>
                  <a:latin typeface="+mn-lt"/>
                  <a:ea typeface="+mn-ea"/>
                  <a:cs typeface="+mn-cs"/>
                </a:rPr>
                <a:t>dolor</a:t>
              </a:r>
              <a:r>
                <a:rPr kumimoji="0" lang="de-DE" sz="1800" b="0" i="0" u="none" strike="noStrike" kern="0" cap="none" spc="0" normalizeH="0" baseline="0" noProof="0">
                  <a:ln>
                    <a:noFill/>
                  </a:ln>
                  <a:solidFill>
                    <a:prstClr val="white"/>
                  </a:solidFill>
                  <a:effectLst/>
                  <a:uLnTx/>
                  <a:uFillTx/>
                  <a:latin typeface="+mn-lt"/>
                  <a:ea typeface="+mn-ea"/>
                  <a:cs typeface="+mn-cs"/>
                </a:rPr>
                <a:t>.</a:t>
              </a:r>
            </a:p>
          </p:txBody>
        </p:sp>
        <p:grpSp>
          <p:nvGrpSpPr>
            <p:cNvPr id="98" name="Gruppieren 97">
              <a:extLst>
                <a:ext uri="{FF2B5EF4-FFF2-40B4-BE49-F238E27FC236}">
                  <a16:creationId xmlns:a16="http://schemas.microsoft.com/office/drawing/2014/main" id="{A1A1479C-B9CB-4BEE-80E6-43741329FEFD}"/>
                </a:ext>
              </a:extLst>
            </p:cNvPr>
            <p:cNvGrpSpPr/>
            <p:nvPr/>
          </p:nvGrpSpPr>
          <p:grpSpPr>
            <a:xfrm>
              <a:off x="2601752" y="2817195"/>
              <a:ext cx="1697402" cy="722671"/>
              <a:chOff x="2601752" y="2817195"/>
              <a:chExt cx="1697402" cy="722671"/>
            </a:xfrm>
          </p:grpSpPr>
          <p:sp>
            <p:nvSpPr>
              <p:cNvPr id="99" name="Rechteck: obere Ecken abgerundet 98">
                <a:extLst>
                  <a:ext uri="{FF2B5EF4-FFF2-40B4-BE49-F238E27FC236}">
                    <a16:creationId xmlns:a16="http://schemas.microsoft.com/office/drawing/2014/main" id="{9FBAF8A7-0DFF-47ED-9F8F-A11BB0BBC717}"/>
                  </a:ext>
                </a:extLst>
              </p:cNvPr>
              <p:cNvSpPr/>
              <p:nvPr/>
            </p:nvSpPr>
            <p:spPr>
              <a:xfrm>
                <a:off x="2601757" y="2817195"/>
                <a:ext cx="1697397" cy="580574"/>
              </a:xfrm>
              <a:prstGeom prst="round2SameRect">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a:ln>
                      <a:noFill/>
                    </a:ln>
                    <a:solidFill>
                      <a:prstClr val="white"/>
                    </a:solidFill>
                    <a:effectLst/>
                    <a:uLnTx/>
                    <a:uFillTx/>
                    <a:latin typeface="+mj-lt"/>
                    <a:ea typeface="+mn-ea"/>
                    <a:cs typeface="+mn-cs"/>
                  </a:rPr>
                  <a:t>TITEL</a:t>
                </a:r>
              </a:p>
            </p:txBody>
          </p:sp>
          <p:sp>
            <p:nvSpPr>
              <p:cNvPr id="100" name="Pfeil: Fünfeck 99">
                <a:extLst>
                  <a:ext uri="{FF2B5EF4-FFF2-40B4-BE49-F238E27FC236}">
                    <a16:creationId xmlns:a16="http://schemas.microsoft.com/office/drawing/2014/main" id="{13FA6FB1-4CA3-4C66-B628-B6FCF1606211}"/>
                  </a:ext>
                </a:extLst>
              </p:cNvPr>
              <p:cNvSpPr/>
              <p:nvPr/>
            </p:nvSpPr>
            <p:spPr>
              <a:xfrm rot="5400000">
                <a:off x="3379401" y="2620120"/>
                <a:ext cx="142097" cy="1697395"/>
              </a:xfrm>
              <a:prstGeom prst="homePlate">
                <a:avLst/>
              </a:prstGeom>
              <a:solidFill>
                <a:srgbClr val="565656"/>
              </a:soli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2000" b="0" i="0" u="none" strike="noStrike" kern="0" cap="none" spc="0" normalizeH="0" baseline="0" noProof="0">
                  <a:ln>
                    <a:noFill/>
                  </a:ln>
                  <a:solidFill>
                    <a:prstClr val="white"/>
                  </a:solidFill>
                  <a:effectLst/>
                  <a:uLnTx/>
                  <a:uFillTx/>
                  <a:latin typeface="+mj-lt"/>
                  <a:ea typeface="+mn-ea"/>
                  <a:cs typeface="+mn-cs"/>
                </a:endParaRPr>
              </a:p>
            </p:txBody>
          </p:sp>
        </p:grpSp>
      </p:grpSp>
      <p:cxnSp>
        <p:nvCxnSpPr>
          <p:cNvPr id="3" name="Gerader Verbinder 2">
            <a:extLst>
              <a:ext uri="{FF2B5EF4-FFF2-40B4-BE49-F238E27FC236}">
                <a16:creationId xmlns:a16="http://schemas.microsoft.com/office/drawing/2014/main" id="{FA8A334C-1EB0-4066-EDF2-284E3264FE08}"/>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F336DB35-6E20-8512-D09C-6852821E31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6" name="Gerader Verbinder 5">
            <a:extLst>
              <a:ext uri="{FF2B5EF4-FFF2-40B4-BE49-F238E27FC236}">
                <a16:creationId xmlns:a16="http://schemas.microsoft.com/office/drawing/2014/main" id="{11C04E82-B59E-3FBF-BB57-D381A6868E84}"/>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56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20CDE5B-8DD7-45FF-B53B-479A79695205}"/>
              </a:ext>
            </a:extLst>
          </p:cNvPr>
          <p:cNvGrpSpPr/>
          <p:nvPr userDrawn="1"/>
        </p:nvGrpSpPr>
        <p:grpSpPr>
          <a:xfrm>
            <a:off x="1272868" y="1216550"/>
            <a:ext cx="9646263" cy="4575963"/>
            <a:chOff x="2510076" y="1958658"/>
            <a:chExt cx="8543568" cy="3969027"/>
          </a:xfrm>
        </p:grpSpPr>
        <p:sp>
          <p:nvSpPr>
            <p:cNvPr id="6" name="Rechteck: diagonal liegende Ecken abgerundet 5">
              <a:extLst>
                <a:ext uri="{FF2B5EF4-FFF2-40B4-BE49-F238E27FC236}">
                  <a16:creationId xmlns:a16="http://schemas.microsoft.com/office/drawing/2014/main" id="{AF92EF7F-78BB-4E8D-8FFE-29CCDAE17D3A}"/>
                </a:ext>
              </a:extLst>
            </p:cNvPr>
            <p:cNvSpPr/>
            <p:nvPr/>
          </p:nvSpPr>
          <p:spPr>
            <a:xfrm>
              <a:off x="8893644" y="2327685"/>
              <a:ext cx="2160000" cy="3600000"/>
            </a:xfrm>
            <a:prstGeom prst="round2DiagRect">
              <a:avLst>
                <a:gd name="adj1" fmla="val 0"/>
                <a:gd name="adj2" fmla="val 13229"/>
              </a:avLst>
            </a:prstGeom>
            <a:solidFill>
              <a:sysClr val="window" lastClr="FFFFFF"/>
            </a:solidFill>
            <a:ln w="3175" cap="flat">
              <a:solidFill>
                <a:srgbClr val="DEDED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7" name="Freihandform: Form 6">
              <a:extLst>
                <a:ext uri="{FF2B5EF4-FFF2-40B4-BE49-F238E27FC236}">
                  <a16:creationId xmlns:a16="http://schemas.microsoft.com/office/drawing/2014/main" id="{36BA5A28-E1EB-484E-B46F-5285F1B4FED5}"/>
                </a:ext>
              </a:extLst>
            </p:cNvPr>
            <p:cNvSpPr/>
            <p:nvPr/>
          </p:nvSpPr>
          <p:spPr>
            <a:xfrm>
              <a:off x="8909115" y="2500619"/>
              <a:ext cx="1620000" cy="540000"/>
            </a:xfrm>
            <a:custGeom>
              <a:avLst/>
              <a:gdLst>
                <a:gd name="connsiteX0" fmla="*/ 1202246 w 1200150"/>
                <a:gd name="connsiteY0" fmla="*/ 0 h 333375"/>
                <a:gd name="connsiteX1" fmla="*/ 0 w 1200150"/>
                <a:gd name="connsiteY1" fmla="*/ 0 h 333375"/>
                <a:gd name="connsiteX2" fmla="*/ 0 w 1200150"/>
                <a:gd name="connsiteY2" fmla="*/ 158687 h 333375"/>
                <a:gd name="connsiteX3" fmla="*/ 0 w 1200150"/>
                <a:gd name="connsiteY3" fmla="*/ 177737 h 333375"/>
                <a:gd name="connsiteX4" fmla="*/ 0 w 1200150"/>
                <a:gd name="connsiteY4" fmla="*/ 336518 h 333375"/>
                <a:gd name="connsiteX5" fmla="*/ 1202246 w 1200150"/>
                <a:gd name="connsiteY5" fmla="*/ 336518 h 333375"/>
                <a:gd name="connsiteX6" fmla="*/ 994505 w 1200150"/>
                <a:gd name="connsiteY6" fmla="*/ 168212 h 333375"/>
                <a:gd name="connsiteX7" fmla="*/ 1202246 w 1200150"/>
                <a:gd name="connsiteY7"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333375">
                  <a:moveTo>
                    <a:pt x="1202246" y="0"/>
                  </a:moveTo>
                  <a:lnTo>
                    <a:pt x="0" y="0"/>
                  </a:lnTo>
                  <a:lnTo>
                    <a:pt x="0" y="158687"/>
                  </a:lnTo>
                  <a:lnTo>
                    <a:pt x="0" y="177737"/>
                  </a:lnTo>
                  <a:lnTo>
                    <a:pt x="0" y="336518"/>
                  </a:lnTo>
                  <a:lnTo>
                    <a:pt x="1202246" y="336518"/>
                  </a:lnTo>
                  <a:lnTo>
                    <a:pt x="994505" y="168212"/>
                  </a:lnTo>
                  <a:lnTo>
                    <a:pt x="1202246" y="0"/>
                  </a:lnTo>
                  <a:close/>
                </a:path>
              </a:pathLst>
            </a:custGeom>
            <a:solidFill>
              <a:srgbClr val="0E5082"/>
            </a:solidFill>
            <a:ln w="9525" cap="flat">
              <a:noFill/>
              <a:prstDash val="solid"/>
              <a:miter/>
            </a:ln>
          </p:spPr>
          <p:txBody>
            <a:bodyPr rtlCol="0"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2000" b="1" i="0" u="none" strike="noStrike" kern="0" cap="none" spc="0" normalizeH="0" baseline="0" noProof="0">
                  <a:ln>
                    <a:noFill/>
                  </a:ln>
                  <a:solidFill>
                    <a:prstClr val="white"/>
                  </a:solidFill>
                  <a:effectLst/>
                  <a:uLnTx/>
                  <a:uFillTx/>
                  <a:latin typeface="+mj-lt"/>
                </a:rPr>
                <a:t>Phase 4</a:t>
              </a:r>
            </a:p>
          </p:txBody>
        </p:sp>
        <p:sp>
          <p:nvSpPr>
            <p:cNvPr id="8" name="Rechteck: obere Ecken abgerundet 7">
              <a:extLst>
                <a:ext uri="{FF2B5EF4-FFF2-40B4-BE49-F238E27FC236}">
                  <a16:creationId xmlns:a16="http://schemas.microsoft.com/office/drawing/2014/main" id="{44D30251-4213-4EFD-BF90-CA1DB31B1988}"/>
                </a:ext>
              </a:extLst>
            </p:cNvPr>
            <p:cNvSpPr/>
            <p:nvPr/>
          </p:nvSpPr>
          <p:spPr>
            <a:xfrm>
              <a:off x="8691817" y="2327685"/>
              <a:ext cx="356716" cy="3472224"/>
            </a:xfrm>
            <a:prstGeom prst="round2SameRect">
              <a:avLst>
                <a:gd name="adj1" fmla="val 50000"/>
                <a:gd name="adj2" fmla="val 0"/>
              </a:avLst>
            </a:prstGeom>
            <a:solidFill>
              <a:srgbClr val="4EC3C7">
                <a:alpha val="10196"/>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pic>
          <p:nvPicPr>
            <p:cNvPr id="9" name="Grafik 8" descr="Ziel">
              <a:extLst>
                <a:ext uri="{FF2B5EF4-FFF2-40B4-BE49-F238E27FC236}">
                  <a16:creationId xmlns:a16="http://schemas.microsoft.com/office/drawing/2014/main" id="{4B9D1FFC-BD65-40F2-8055-B3D33599B9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9644" y="3334498"/>
              <a:ext cx="648000" cy="648000"/>
            </a:xfrm>
            <a:prstGeom prst="rect">
              <a:avLst/>
            </a:prstGeom>
          </p:spPr>
        </p:pic>
        <p:sp>
          <p:nvSpPr>
            <p:cNvPr id="10" name="Rechteck: diagonal liegende Ecken abgerundet 9">
              <a:extLst>
                <a:ext uri="{FF2B5EF4-FFF2-40B4-BE49-F238E27FC236}">
                  <a16:creationId xmlns:a16="http://schemas.microsoft.com/office/drawing/2014/main" id="{54E0EA7F-FEB6-40BE-870E-CD25C14FE6DA}"/>
                </a:ext>
              </a:extLst>
            </p:cNvPr>
            <p:cNvSpPr/>
            <p:nvPr/>
          </p:nvSpPr>
          <p:spPr>
            <a:xfrm>
              <a:off x="6773494" y="2194952"/>
              <a:ext cx="2160000" cy="3600000"/>
            </a:xfrm>
            <a:prstGeom prst="round2DiagRect">
              <a:avLst>
                <a:gd name="adj1" fmla="val 0"/>
                <a:gd name="adj2" fmla="val 13560"/>
              </a:avLst>
            </a:prstGeom>
            <a:solidFill>
              <a:sysClr val="window" lastClr="FFFFFF"/>
            </a:solidFill>
            <a:ln w="3175" cap="flat">
              <a:solidFill>
                <a:srgbClr val="DEDEDE"/>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11" name="Freihandform: Form 10">
              <a:extLst>
                <a:ext uri="{FF2B5EF4-FFF2-40B4-BE49-F238E27FC236}">
                  <a16:creationId xmlns:a16="http://schemas.microsoft.com/office/drawing/2014/main" id="{2CC0DB7F-71A1-4810-9B96-8744A2CFB47B}"/>
                </a:ext>
              </a:extLst>
            </p:cNvPr>
            <p:cNvSpPr/>
            <p:nvPr/>
          </p:nvSpPr>
          <p:spPr>
            <a:xfrm>
              <a:off x="6801791" y="2343720"/>
              <a:ext cx="1620000" cy="540000"/>
            </a:xfrm>
            <a:custGeom>
              <a:avLst/>
              <a:gdLst>
                <a:gd name="connsiteX0" fmla="*/ 1202246 w 1200150"/>
                <a:gd name="connsiteY0" fmla="*/ 0 h 333375"/>
                <a:gd name="connsiteX1" fmla="*/ 0 w 1200150"/>
                <a:gd name="connsiteY1" fmla="*/ 0 h 333375"/>
                <a:gd name="connsiteX2" fmla="*/ 0 w 1200150"/>
                <a:gd name="connsiteY2" fmla="*/ 158782 h 333375"/>
                <a:gd name="connsiteX3" fmla="*/ 0 w 1200150"/>
                <a:gd name="connsiteY3" fmla="*/ 177737 h 333375"/>
                <a:gd name="connsiteX4" fmla="*/ 0 w 1200150"/>
                <a:gd name="connsiteY4" fmla="*/ 336518 h 333375"/>
                <a:gd name="connsiteX5" fmla="*/ 1202246 w 1200150"/>
                <a:gd name="connsiteY5" fmla="*/ 336518 h 333375"/>
                <a:gd name="connsiteX6" fmla="*/ 994410 w 1200150"/>
                <a:gd name="connsiteY6" fmla="*/ 168212 h 333375"/>
                <a:gd name="connsiteX7" fmla="*/ 1202246 w 1200150"/>
                <a:gd name="connsiteY7"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333375">
                  <a:moveTo>
                    <a:pt x="1202246" y="0"/>
                  </a:moveTo>
                  <a:lnTo>
                    <a:pt x="0" y="0"/>
                  </a:lnTo>
                  <a:lnTo>
                    <a:pt x="0" y="158782"/>
                  </a:lnTo>
                  <a:lnTo>
                    <a:pt x="0" y="177737"/>
                  </a:lnTo>
                  <a:lnTo>
                    <a:pt x="0" y="336518"/>
                  </a:lnTo>
                  <a:lnTo>
                    <a:pt x="1202246" y="336518"/>
                  </a:lnTo>
                  <a:lnTo>
                    <a:pt x="994410" y="168212"/>
                  </a:lnTo>
                  <a:lnTo>
                    <a:pt x="1202246" y="0"/>
                  </a:lnTo>
                  <a:close/>
                </a:path>
              </a:pathLst>
            </a:custGeom>
            <a:solidFill>
              <a:srgbClr val="0D68A5"/>
            </a:solidFill>
            <a:ln w="9525" cap="flat">
              <a:noFill/>
              <a:prstDash val="solid"/>
              <a:miter/>
            </a:ln>
          </p:spPr>
          <p:txBody>
            <a:bodyPr rtlCol="0"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2000" b="1" i="0" u="none" strike="noStrike" kern="0" cap="none" spc="0" normalizeH="0" baseline="0" noProof="0">
                  <a:ln>
                    <a:noFill/>
                  </a:ln>
                  <a:solidFill>
                    <a:prstClr val="white"/>
                  </a:solidFill>
                  <a:effectLst/>
                  <a:uLnTx/>
                  <a:uFillTx/>
                  <a:latin typeface="+mj-lt"/>
                </a:rPr>
                <a:t>Phase 3</a:t>
              </a:r>
            </a:p>
          </p:txBody>
        </p:sp>
        <p:pic>
          <p:nvPicPr>
            <p:cNvPr id="12" name="Grafik 11" descr="Messgerät">
              <a:extLst>
                <a:ext uri="{FF2B5EF4-FFF2-40B4-BE49-F238E27FC236}">
                  <a16:creationId xmlns:a16="http://schemas.microsoft.com/office/drawing/2014/main" id="{19C67529-1DEE-4CD7-A5A0-A6DACCBF00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29494" y="3176274"/>
              <a:ext cx="648000" cy="648000"/>
            </a:xfrm>
            <a:prstGeom prst="rect">
              <a:avLst/>
            </a:prstGeom>
          </p:spPr>
        </p:pic>
        <p:sp>
          <p:nvSpPr>
            <p:cNvPr id="13" name="Rechteck 12">
              <a:extLst>
                <a:ext uri="{FF2B5EF4-FFF2-40B4-BE49-F238E27FC236}">
                  <a16:creationId xmlns:a16="http://schemas.microsoft.com/office/drawing/2014/main" id="{32D1CB83-0456-4C4E-9DF8-739D3EC875CB}"/>
                </a:ext>
              </a:extLst>
            </p:cNvPr>
            <p:cNvSpPr/>
            <p:nvPr/>
          </p:nvSpPr>
          <p:spPr>
            <a:xfrm>
              <a:off x="6953494" y="3936751"/>
              <a:ext cx="1800000" cy="1281382"/>
            </a:xfrm>
            <a:prstGeom prst="rect">
              <a:avLst/>
            </a:prstGeom>
            <a:ln>
              <a:noFill/>
            </a:ln>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de-DE" sz="2000" b="0" i="0" u="none" strike="noStrike" kern="0" cap="none" spc="0" normalizeH="0" baseline="0" noProof="0">
                  <a:ln>
                    <a:noFill/>
                  </a:ln>
                  <a:solidFill>
                    <a:srgbClr val="6D6E71"/>
                  </a:solidFill>
                  <a:effectLst/>
                  <a:uLnTx/>
                  <a:uFillTx/>
                  <a:latin typeface="+mn-lt"/>
                </a:rPr>
                <a:t>Lorem ipsum dolor sit amet, consectetur adipiscing elit, sed do eiusmod.</a:t>
              </a:r>
              <a:endParaRPr kumimoji="0" lang="de-DE" sz="2000" b="1" i="0" u="none" strike="noStrike" kern="0" cap="none" spc="0" normalizeH="0" baseline="0" noProof="0">
                <a:ln>
                  <a:noFill/>
                </a:ln>
                <a:solidFill>
                  <a:srgbClr val="6D6E71"/>
                </a:solidFill>
                <a:effectLst/>
                <a:uLnTx/>
                <a:uFillTx/>
                <a:latin typeface="+mn-lt"/>
              </a:endParaRPr>
            </a:p>
          </p:txBody>
        </p:sp>
        <p:sp>
          <p:nvSpPr>
            <p:cNvPr id="14" name="Rechteck 13">
              <a:extLst>
                <a:ext uri="{FF2B5EF4-FFF2-40B4-BE49-F238E27FC236}">
                  <a16:creationId xmlns:a16="http://schemas.microsoft.com/office/drawing/2014/main" id="{ABC72C4E-8989-4847-9E29-D6F8128831E0}"/>
                </a:ext>
              </a:extLst>
            </p:cNvPr>
            <p:cNvSpPr/>
            <p:nvPr/>
          </p:nvSpPr>
          <p:spPr>
            <a:xfrm>
              <a:off x="9073644" y="4083712"/>
              <a:ext cx="1800000" cy="1281382"/>
            </a:xfrm>
            <a:prstGeom prst="rect">
              <a:avLst/>
            </a:prstGeom>
            <a:ln>
              <a:noFill/>
            </a:ln>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de-DE" sz="2000" b="0" i="0" u="none" strike="noStrike" kern="0" cap="none" spc="0" normalizeH="0" baseline="0" noProof="0" err="1">
                  <a:ln>
                    <a:noFill/>
                  </a:ln>
                  <a:solidFill>
                    <a:srgbClr val="6D6E71"/>
                  </a:solidFill>
                  <a:effectLst/>
                  <a:uLnTx/>
                  <a:uFillTx/>
                  <a:latin typeface="+mn-lt"/>
                </a:rPr>
                <a:t>Lorem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ipsum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dolor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sit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amet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consectetur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adipiscing</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elit</a:t>
              </a:r>
              <a:r>
                <a:rPr kumimoji="0" lang="de-DE" sz="2000" b="0" i="0" u="none" strike="noStrike" kern="0" cap="none" spc="0" normalizeH="0" baseline="0" noProof="0">
                  <a:ln>
                    <a:noFill/>
                  </a:ln>
                  <a:solidFill>
                    <a:srgbClr val="6D6E71"/>
                  </a:solidFill>
                  <a:effectLst/>
                  <a:uLnTx/>
                  <a:uFillTx/>
                  <a:latin typeface="+mn-lt"/>
                </a:rPr>
                <a:t>, sed do </a:t>
              </a:r>
              <a:r>
                <a:rPr kumimoji="0" lang="de-DE" sz="2000" b="0" i="0" u="none" strike="noStrike" kern="0" cap="none" spc="0" normalizeH="0" baseline="0" noProof="0" err="1">
                  <a:ln>
                    <a:noFill/>
                  </a:ln>
                  <a:solidFill>
                    <a:srgbClr val="6D6E71"/>
                  </a:solidFill>
                  <a:effectLst/>
                  <a:uLnTx/>
                  <a:uFillTx/>
                  <a:latin typeface="+mn-lt"/>
                </a:rPr>
                <a:t>eiusmod</a:t>
              </a:r>
              <a:r>
                <a:rPr kumimoji="0" lang="de-DE" sz="2000" b="0" i="0" u="none" strike="noStrike" kern="0" cap="none" spc="0" normalizeH="0" baseline="0" noProof="0">
                  <a:ln>
                    <a:noFill/>
                  </a:ln>
                  <a:solidFill>
                    <a:srgbClr val="6D6E71"/>
                  </a:solidFill>
                  <a:effectLst/>
                  <a:uLnTx/>
                  <a:uFillTx/>
                  <a:latin typeface="+mn-lt"/>
                </a:rPr>
                <a:t>.</a:t>
              </a:r>
              <a:endParaRPr kumimoji="0" lang="de-DE" sz="2000" b="1" i="0" u="none" strike="noStrike" kern="0" cap="none" spc="0" normalizeH="0" baseline="0" noProof="0">
                <a:ln>
                  <a:noFill/>
                </a:ln>
                <a:solidFill>
                  <a:srgbClr val="6D6E71"/>
                </a:solidFill>
                <a:effectLst/>
                <a:uLnTx/>
                <a:uFillTx/>
                <a:latin typeface="+mn-lt"/>
              </a:endParaRPr>
            </a:p>
          </p:txBody>
        </p:sp>
        <p:sp>
          <p:nvSpPr>
            <p:cNvPr id="15" name="Rechteck: obere Ecken abgerundet 14">
              <a:extLst>
                <a:ext uri="{FF2B5EF4-FFF2-40B4-BE49-F238E27FC236}">
                  <a16:creationId xmlns:a16="http://schemas.microsoft.com/office/drawing/2014/main" id="{8C7BD239-658B-4FDB-828B-4A2B70399DE3}"/>
                </a:ext>
              </a:extLst>
            </p:cNvPr>
            <p:cNvSpPr/>
            <p:nvPr/>
          </p:nvSpPr>
          <p:spPr>
            <a:xfrm>
              <a:off x="6598492" y="2194541"/>
              <a:ext cx="356716" cy="3518282"/>
            </a:xfrm>
            <a:prstGeom prst="round2SameRect">
              <a:avLst>
                <a:gd name="adj1" fmla="val 50000"/>
                <a:gd name="adj2" fmla="val 0"/>
              </a:avLst>
            </a:prstGeom>
            <a:solidFill>
              <a:srgbClr val="4EC3C7">
                <a:alpha val="10196"/>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16" name="Rechteck: diagonal liegende Ecken abgerundet 15">
              <a:extLst>
                <a:ext uri="{FF2B5EF4-FFF2-40B4-BE49-F238E27FC236}">
                  <a16:creationId xmlns:a16="http://schemas.microsoft.com/office/drawing/2014/main" id="{2404C452-5120-43B1-A3A1-86C0C42A1366}"/>
                </a:ext>
              </a:extLst>
            </p:cNvPr>
            <p:cNvSpPr/>
            <p:nvPr/>
          </p:nvSpPr>
          <p:spPr>
            <a:xfrm>
              <a:off x="4692144" y="2099159"/>
              <a:ext cx="2160000" cy="3600000"/>
            </a:xfrm>
            <a:prstGeom prst="round2DiagRect">
              <a:avLst>
                <a:gd name="adj1" fmla="val 0"/>
                <a:gd name="adj2" fmla="val 13560"/>
              </a:avLst>
            </a:prstGeom>
            <a:solidFill>
              <a:sysClr val="window" lastClr="FFFFFF"/>
            </a:solidFill>
            <a:ln w="3175" cap="flat">
              <a:solidFill>
                <a:srgbClr val="DEDEDE"/>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17" name="Freihandform: Form 16">
              <a:extLst>
                <a:ext uri="{FF2B5EF4-FFF2-40B4-BE49-F238E27FC236}">
                  <a16:creationId xmlns:a16="http://schemas.microsoft.com/office/drawing/2014/main" id="{5A1A93C2-95A9-4836-BCE0-F5DD3C38DCBE}"/>
                </a:ext>
              </a:extLst>
            </p:cNvPr>
            <p:cNvSpPr/>
            <p:nvPr/>
          </p:nvSpPr>
          <p:spPr>
            <a:xfrm>
              <a:off x="4720441" y="2247927"/>
              <a:ext cx="1620000" cy="540000"/>
            </a:xfrm>
            <a:custGeom>
              <a:avLst/>
              <a:gdLst>
                <a:gd name="connsiteX0" fmla="*/ 1202246 w 1200150"/>
                <a:gd name="connsiteY0" fmla="*/ 0 h 333375"/>
                <a:gd name="connsiteX1" fmla="*/ 0 w 1200150"/>
                <a:gd name="connsiteY1" fmla="*/ 0 h 333375"/>
                <a:gd name="connsiteX2" fmla="*/ 0 w 1200150"/>
                <a:gd name="connsiteY2" fmla="*/ 158782 h 333375"/>
                <a:gd name="connsiteX3" fmla="*/ 0 w 1200150"/>
                <a:gd name="connsiteY3" fmla="*/ 177737 h 333375"/>
                <a:gd name="connsiteX4" fmla="*/ 0 w 1200150"/>
                <a:gd name="connsiteY4" fmla="*/ 336518 h 333375"/>
                <a:gd name="connsiteX5" fmla="*/ 1202246 w 1200150"/>
                <a:gd name="connsiteY5" fmla="*/ 336518 h 333375"/>
                <a:gd name="connsiteX6" fmla="*/ 994410 w 1200150"/>
                <a:gd name="connsiteY6" fmla="*/ 168212 h 333375"/>
                <a:gd name="connsiteX7" fmla="*/ 1202246 w 1200150"/>
                <a:gd name="connsiteY7"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333375">
                  <a:moveTo>
                    <a:pt x="1202246" y="0"/>
                  </a:moveTo>
                  <a:lnTo>
                    <a:pt x="0" y="0"/>
                  </a:lnTo>
                  <a:lnTo>
                    <a:pt x="0" y="158782"/>
                  </a:lnTo>
                  <a:lnTo>
                    <a:pt x="0" y="177737"/>
                  </a:lnTo>
                  <a:lnTo>
                    <a:pt x="0" y="336518"/>
                  </a:lnTo>
                  <a:lnTo>
                    <a:pt x="1202246" y="336518"/>
                  </a:lnTo>
                  <a:lnTo>
                    <a:pt x="994410" y="168212"/>
                  </a:lnTo>
                  <a:lnTo>
                    <a:pt x="1202246" y="0"/>
                  </a:lnTo>
                  <a:close/>
                </a:path>
              </a:pathLst>
            </a:custGeom>
            <a:solidFill>
              <a:srgbClr val="1B9FDA"/>
            </a:solidFill>
            <a:ln w="9525" cap="flat">
              <a:noFill/>
              <a:prstDash val="solid"/>
              <a:miter/>
            </a:ln>
          </p:spPr>
          <p:txBody>
            <a:bodyPr rtlCol="0"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2000" b="1" i="0" u="none" strike="noStrike" kern="0" cap="none" spc="0" normalizeH="0" baseline="0" noProof="0">
                  <a:ln>
                    <a:noFill/>
                  </a:ln>
                  <a:solidFill>
                    <a:prstClr val="white"/>
                  </a:solidFill>
                  <a:effectLst/>
                  <a:uLnTx/>
                  <a:uFillTx/>
                  <a:latin typeface="+mj-lt"/>
                </a:rPr>
                <a:t>Phase 2</a:t>
              </a:r>
            </a:p>
          </p:txBody>
        </p:sp>
        <p:sp>
          <p:nvSpPr>
            <p:cNvPr id="18" name="Rechteck 17">
              <a:extLst>
                <a:ext uri="{FF2B5EF4-FFF2-40B4-BE49-F238E27FC236}">
                  <a16:creationId xmlns:a16="http://schemas.microsoft.com/office/drawing/2014/main" id="{D7E34EAF-71AE-417E-BAE6-488E5F35FA10}"/>
                </a:ext>
              </a:extLst>
            </p:cNvPr>
            <p:cNvSpPr/>
            <p:nvPr/>
          </p:nvSpPr>
          <p:spPr>
            <a:xfrm>
              <a:off x="4872144" y="3840958"/>
              <a:ext cx="1800000" cy="1281382"/>
            </a:xfrm>
            <a:prstGeom prst="rect">
              <a:avLst/>
            </a:prstGeom>
            <a:ln>
              <a:noFill/>
            </a:ln>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de-DE" sz="2000" b="0" i="0" u="none" strike="noStrike" kern="0" cap="none" spc="0" normalizeH="0" baseline="0" noProof="0" err="1">
                  <a:ln>
                    <a:noFill/>
                  </a:ln>
                  <a:solidFill>
                    <a:srgbClr val="6D6E71"/>
                  </a:solidFill>
                  <a:effectLst/>
                  <a:uLnTx/>
                  <a:uFillTx/>
                  <a:latin typeface="+mn-lt"/>
                </a:rPr>
                <a:t>Lorem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ipsum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dolor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sit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amet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consectetur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adipiscing</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elit</a:t>
              </a:r>
              <a:r>
                <a:rPr kumimoji="0" lang="de-DE" sz="2000" b="0" i="0" u="none" strike="noStrike" kern="0" cap="none" spc="0" normalizeH="0" baseline="0" noProof="0">
                  <a:ln>
                    <a:noFill/>
                  </a:ln>
                  <a:solidFill>
                    <a:srgbClr val="6D6E71"/>
                  </a:solidFill>
                  <a:effectLst/>
                  <a:uLnTx/>
                  <a:uFillTx/>
                  <a:latin typeface="+mn-lt"/>
                </a:rPr>
                <a:t>, sed do </a:t>
              </a:r>
              <a:r>
                <a:rPr kumimoji="0" lang="de-DE" sz="2000" b="0" i="0" u="none" strike="noStrike" kern="0" cap="none" spc="0" normalizeH="0" baseline="0" noProof="0" err="1">
                  <a:ln>
                    <a:noFill/>
                  </a:ln>
                  <a:solidFill>
                    <a:srgbClr val="6D6E71"/>
                  </a:solidFill>
                  <a:effectLst/>
                  <a:uLnTx/>
                  <a:uFillTx/>
                  <a:latin typeface="+mn-lt"/>
                </a:rPr>
                <a:t>eiusmod</a:t>
              </a:r>
              <a:r>
                <a:rPr kumimoji="0" lang="de-DE" sz="2000" b="0" i="0" u="none" strike="noStrike" kern="0" cap="none" spc="0" normalizeH="0" baseline="0" noProof="0">
                  <a:ln>
                    <a:noFill/>
                  </a:ln>
                  <a:solidFill>
                    <a:srgbClr val="6D6E71"/>
                  </a:solidFill>
                  <a:effectLst/>
                  <a:uLnTx/>
                  <a:uFillTx/>
                  <a:latin typeface="+mn-lt"/>
                </a:rPr>
                <a:t>.</a:t>
              </a:r>
              <a:endParaRPr kumimoji="0" lang="de-DE" sz="2000" b="1" i="0" u="none" strike="noStrike" kern="0" cap="none" spc="0" normalizeH="0" baseline="0" noProof="0">
                <a:ln>
                  <a:noFill/>
                </a:ln>
                <a:solidFill>
                  <a:srgbClr val="6D6E71"/>
                </a:solidFill>
                <a:effectLst/>
                <a:uLnTx/>
                <a:uFillTx/>
                <a:latin typeface="+mn-lt"/>
              </a:endParaRPr>
            </a:p>
          </p:txBody>
        </p:sp>
        <p:sp>
          <p:nvSpPr>
            <p:cNvPr id="19" name="Rechteck: obere Ecken abgerundet 18">
              <a:extLst>
                <a:ext uri="{FF2B5EF4-FFF2-40B4-BE49-F238E27FC236}">
                  <a16:creationId xmlns:a16="http://schemas.microsoft.com/office/drawing/2014/main" id="{9B54A34A-4C81-40E3-B612-2B190AC48EBA}"/>
                </a:ext>
              </a:extLst>
            </p:cNvPr>
            <p:cNvSpPr/>
            <p:nvPr/>
          </p:nvSpPr>
          <p:spPr>
            <a:xfrm>
              <a:off x="4569396" y="2098748"/>
              <a:ext cx="356716" cy="3457321"/>
            </a:xfrm>
            <a:prstGeom prst="round2SameRect">
              <a:avLst>
                <a:gd name="adj1" fmla="val 50000"/>
                <a:gd name="adj2" fmla="val 0"/>
              </a:avLst>
            </a:prstGeom>
            <a:solidFill>
              <a:srgbClr val="4EC3C7">
                <a:alpha val="10196"/>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20" name="Rechteck: diagonal liegende Ecken abgerundet 19">
              <a:extLst>
                <a:ext uri="{FF2B5EF4-FFF2-40B4-BE49-F238E27FC236}">
                  <a16:creationId xmlns:a16="http://schemas.microsoft.com/office/drawing/2014/main" id="{2E45A1AA-F2E9-4FDC-9A6A-9D91860AB75D}"/>
                </a:ext>
              </a:extLst>
            </p:cNvPr>
            <p:cNvSpPr/>
            <p:nvPr/>
          </p:nvSpPr>
          <p:spPr>
            <a:xfrm>
              <a:off x="2592538" y="1958658"/>
              <a:ext cx="2160000" cy="3614827"/>
            </a:xfrm>
            <a:prstGeom prst="round2DiagRect">
              <a:avLst>
                <a:gd name="adj1" fmla="val 0"/>
                <a:gd name="adj2" fmla="val 15544"/>
              </a:avLst>
            </a:prstGeom>
            <a:solidFill>
              <a:sysClr val="window" lastClr="FFFFFF"/>
            </a:solidFill>
            <a:ln w="3175" cap="flat">
              <a:solidFill>
                <a:srgbClr val="DEDEDE"/>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sp>
          <p:nvSpPr>
            <p:cNvPr id="21" name="Freihandform: Form 20">
              <a:extLst>
                <a:ext uri="{FF2B5EF4-FFF2-40B4-BE49-F238E27FC236}">
                  <a16:creationId xmlns:a16="http://schemas.microsoft.com/office/drawing/2014/main" id="{AC2970CE-52B5-4D25-A553-060538AE509D}"/>
                </a:ext>
              </a:extLst>
            </p:cNvPr>
            <p:cNvSpPr/>
            <p:nvPr/>
          </p:nvSpPr>
          <p:spPr>
            <a:xfrm>
              <a:off x="2723248" y="2100827"/>
              <a:ext cx="1620000" cy="540000"/>
            </a:xfrm>
            <a:custGeom>
              <a:avLst/>
              <a:gdLst>
                <a:gd name="connsiteX0" fmla="*/ 1202246 w 1200150"/>
                <a:gd name="connsiteY0" fmla="*/ 0 h 333375"/>
                <a:gd name="connsiteX1" fmla="*/ 0 w 1200150"/>
                <a:gd name="connsiteY1" fmla="*/ 0 h 333375"/>
                <a:gd name="connsiteX2" fmla="*/ 0 w 1200150"/>
                <a:gd name="connsiteY2" fmla="*/ 158782 h 333375"/>
                <a:gd name="connsiteX3" fmla="*/ 0 w 1200150"/>
                <a:gd name="connsiteY3" fmla="*/ 177832 h 333375"/>
                <a:gd name="connsiteX4" fmla="*/ 0 w 1200150"/>
                <a:gd name="connsiteY4" fmla="*/ 336614 h 333375"/>
                <a:gd name="connsiteX5" fmla="*/ 1202246 w 1200150"/>
                <a:gd name="connsiteY5" fmla="*/ 336614 h 333375"/>
                <a:gd name="connsiteX6" fmla="*/ 994505 w 1200150"/>
                <a:gd name="connsiteY6" fmla="*/ 168307 h 333375"/>
                <a:gd name="connsiteX7" fmla="*/ 1202246 w 1200150"/>
                <a:gd name="connsiteY7"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0150" h="333375">
                  <a:moveTo>
                    <a:pt x="1202246" y="0"/>
                  </a:moveTo>
                  <a:lnTo>
                    <a:pt x="0" y="0"/>
                  </a:lnTo>
                  <a:lnTo>
                    <a:pt x="0" y="158782"/>
                  </a:lnTo>
                  <a:lnTo>
                    <a:pt x="0" y="177832"/>
                  </a:lnTo>
                  <a:lnTo>
                    <a:pt x="0" y="336614"/>
                  </a:lnTo>
                  <a:lnTo>
                    <a:pt x="1202246" y="336614"/>
                  </a:lnTo>
                  <a:lnTo>
                    <a:pt x="994505" y="168307"/>
                  </a:lnTo>
                  <a:lnTo>
                    <a:pt x="1202246" y="0"/>
                  </a:lnTo>
                  <a:close/>
                </a:path>
              </a:pathLst>
            </a:custGeom>
            <a:solidFill>
              <a:srgbClr val="8ED7DC"/>
            </a:solidFill>
            <a:ln w="9525" cap="flat">
              <a:noFill/>
              <a:prstDash val="solid"/>
              <a:miter/>
            </a:ln>
          </p:spPr>
          <p:txBody>
            <a:bodyPr rtlCol="0"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mj-lt"/>
                </a:rPr>
                <a:t>Phase 1</a:t>
              </a:r>
            </a:p>
          </p:txBody>
        </p:sp>
        <p:pic>
          <p:nvPicPr>
            <p:cNvPr id="22" name="Grafik 21" descr="Kopf mit Zahnrädern">
              <a:extLst>
                <a:ext uri="{FF2B5EF4-FFF2-40B4-BE49-F238E27FC236}">
                  <a16:creationId xmlns:a16="http://schemas.microsoft.com/office/drawing/2014/main" id="{2B9B77E0-A7CB-4A97-A872-430C91A521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48538" y="2935359"/>
              <a:ext cx="648000" cy="648000"/>
            </a:xfrm>
            <a:prstGeom prst="rect">
              <a:avLst/>
            </a:prstGeom>
          </p:spPr>
        </p:pic>
        <p:sp>
          <p:nvSpPr>
            <p:cNvPr id="23" name="Rechteck 22">
              <a:extLst>
                <a:ext uri="{FF2B5EF4-FFF2-40B4-BE49-F238E27FC236}">
                  <a16:creationId xmlns:a16="http://schemas.microsoft.com/office/drawing/2014/main" id="{5A2F6B8D-3CE8-427A-87E4-1BF6CF77A9D4}"/>
                </a:ext>
              </a:extLst>
            </p:cNvPr>
            <p:cNvSpPr/>
            <p:nvPr/>
          </p:nvSpPr>
          <p:spPr>
            <a:xfrm>
              <a:off x="2772538" y="3689375"/>
              <a:ext cx="1800000" cy="1281382"/>
            </a:xfrm>
            <a:prstGeom prst="rect">
              <a:avLst/>
            </a:prstGeom>
            <a:ln>
              <a:noFill/>
            </a:ln>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de-DE" sz="2000" b="0" i="0" u="none" strike="noStrike" kern="0" cap="none" spc="0" normalizeH="0" baseline="0" noProof="0" err="1">
                  <a:ln>
                    <a:noFill/>
                  </a:ln>
                  <a:solidFill>
                    <a:srgbClr val="6D6E71"/>
                  </a:solidFill>
                  <a:effectLst/>
                  <a:uLnTx/>
                  <a:uFillTx/>
                  <a:latin typeface="+mn-lt"/>
                </a:rPr>
                <a:t>Lorem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ipsum</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dolor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sit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amet</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consectetur</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adipiscing</a:t>
              </a:r>
              <a:r>
                <a:rPr kumimoji="0" lang="de-DE" sz="2000" b="0" i="0" u="none" strike="noStrike" kern="0" cap="none" spc="0" normalizeH="0" baseline="0" noProof="0">
                  <a:ln>
                    <a:noFill/>
                  </a:ln>
                  <a:solidFill>
                    <a:srgbClr val="6D6E71"/>
                  </a:solidFill>
                  <a:effectLst/>
                  <a:uLnTx/>
                  <a:uFillTx/>
                  <a:latin typeface="+mn-lt"/>
                </a:rPr>
                <a:t> </a:t>
              </a:r>
              <a:r>
                <a:rPr kumimoji="0" lang="de-DE" sz="2000" b="0" i="0" u="none" strike="noStrike" kern="0" cap="none" spc="0" normalizeH="0" baseline="0" noProof="0" err="1">
                  <a:ln>
                    <a:noFill/>
                  </a:ln>
                  <a:solidFill>
                    <a:srgbClr val="6D6E71"/>
                  </a:solidFill>
                  <a:effectLst/>
                  <a:uLnTx/>
                  <a:uFillTx/>
                  <a:latin typeface="+mn-lt"/>
                </a:rPr>
                <a:t>elit</a:t>
              </a:r>
              <a:r>
                <a:rPr kumimoji="0" lang="de-DE" sz="2000" b="0" i="0" u="none" strike="noStrike" kern="0" cap="none" spc="0" normalizeH="0" baseline="0" noProof="0">
                  <a:ln>
                    <a:noFill/>
                  </a:ln>
                  <a:solidFill>
                    <a:srgbClr val="6D6E71"/>
                  </a:solidFill>
                  <a:effectLst/>
                  <a:uLnTx/>
                  <a:uFillTx/>
                  <a:latin typeface="+mn-lt"/>
                </a:rPr>
                <a:t>, sed do </a:t>
              </a:r>
              <a:r>
                <a:rPr kumimoji="0" lang="de-DE" sz="2000" b="0" i="0" u="none" strike="noStrike" kern="0" cap="none" spc="0" normalizeH="0" baseline="0" noProof="0" err="1">
                  <a:ln>
                    <a:noFill/>
                  </a:ln>
                  <a:solidFill>
                    <a:srgbClr val="6D6E71"/>
                  </a:solidFill>
                  <a:effectLst/>
                  <a:uLnTx/>
                  <a:uFillTx/>
                  <a:latin typeface="+mn-lt"/>
                </a:rPr>
                <a:t>eiusmod</a:t>
              </a:r>
              <a:r>
                <a:rPr kumimoji="0" lang="de-DE" sz="2000" b="0" i="0" u="none" strike="noStrike" kern="0" cap="none" spc="0" normalizeH="0" baseline="0" noProof="0">
                  <a:ln>
                    <a:noFill/>
                  </a:ln>
                  <a:solidFill>
                    <a:srgbClr val="6D6E71"/>
                  </a:solidFill>
                  <a:effectLst/>
                  <a:uLnTx/>
                  <a:uFillTx/>
                  <a:latin typeface="+mn-lt"/>
                </a:rPr>
                <a:t>.</a:t>
              </a:r>
              <a:endParaRPr kumimoji="0" lang="de-DE" sz="2000" b="1" i="0" u="none" strike="noStrike" kern="0" cap="none" spc="0" normalizeH="0" baseline="0" noProof="0">
                <a:ln>
                  <a:noFill/>
                </a:ln>
                <a:solidFill>
                  <a:srgbClr val="6D6E71"/>
                </a:solidFill>
                <a:effectLst/>
                <a:uLnTx/>
                <a:uFillTx/>
                <a:latin typeface="+mn-lt"/>
              </a:endParaRPr>
            </a:p>
          </p:txBody>
        </p:sp>
        <p:sp>
          <p:nvSpPr>
            <p:cNvPr id="24" name="Rechteck 23">
              <a:extLst>
                <a:ext uri="{FF2B5EF4-FFF2-40B4-BE49-F238E27FC236}">
                  <a16:creationId xmlns:a16="http://schemas.microsoft.com/office/drawing/2014/main" id="{98493270-BA52-4CA8-96B1-5C80DF988C39}"/>
                </a:ext>
              </a:extLst>
            </p:cNvPr>
            <p:cNvSpPr/>
            <p:nvPr/>
          </p:nvSpPr>
          <p:spPr>
            <a:xfrm>
              <a:off x="2510076" y="1962306"/>
              <a:ext cx="356716" cy="3550220"/>
            </a:xfrm>
            <a:prstGeom prst="rect">
              <a:avLst/>
            </a:prstGeom>
            <a:solidFill>
              <a:srgbClr val="4EC3C7">
                <a:alpha val="10196"/>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6D6E71"/>
                </a:solidFill>
                <a:effectLst/>
                <a:uLnTx/>
                <a:uFillTx/>
                <a:latin typeface="Segoe UI Semilight"/>
              </a:endParaRPr>
            </a:p>
          </p:txBody>
        </p:sp>
        <p:pic>
          <p:nvPicPr>
            <p:cNvPr id="26" name="Grafik 25" descr="Lupe">
              <a:extLst>
                <a:ext uri="{FF2B5EF4-FFF2-40B4-BE49-F238E27FC236}">
                  <a16:creationId xmlns:a16="http://schemas.microsoft.com/office/drawing/2014/main" id="{3DA73F04-7F95-4E26-91B7-939252D402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8144" y="3067594"/>
              <a:ext cx="648000" cy="648000"/>
            </a:xfrm>
            <a:prstGeom prst="rect">
              <a:avLst/>
            </a:prstGeom>
          </p:spPr>
        </p:pic>
      </p:grpSp>
      <p:cxnSp>
        <p:nvCxnSpPr>
          <p:cNvPr id="3" name="Gerader Verbinder 2">
            <a:extLst>
              <a:ext uri="{FF2B5EF4-FFF2-40B4-BE49-F238E27FC236}">
                <a16:creationId xmlns:a16="http://schemas.microsoft.com/office/drawing/2014/main" id="{D4F587FE-57C8-BF52-0854-D919F5546DBC}"/>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fik 24">
            <a:extLst>
              <a:ext uri="{FF2B5EF4-FFF2-40B4-BE49-F238E27FC236}">
                <a16:creationId xmlns:a16="http://schemas.microsoft.com/office/drawing/2014/main" id="{28E9DC31-53A6-EF50-0520-CBC8E7714E3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28" name="Gerader Verbinder 27">
            <a:extLst>
              <a:ext uri="{FF2B5EF4-FFF2-40B4-BE49-F238E27FC236}">
                <a16:creationId xmlns:a16="http://schemas.microsoft.com/office/drawing/2014/main" id="{7C0C9F5D-50B8-0F38-0597-03E763D24AC8}"/>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7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Leer">
    <p:spTree>
      <p:nvGrpSpPr>
        <p:cNvPr id="1" name=""/>
        <p:cNvGrpSpPr/>
        <p:nvPr/>
      </p:nvGrpSpPr>
      <p:grpSpPr>
        <a:xfrm>
          <a:off x="0" y="0"/>
          <a:ext cx="0" cy="0"/>
          <a:chOff x="0" y="0"/>
          <a:chExt cx="0" cy="0"/>
        </a:xfrm>
      </p:grpSpPr>
      <p:grpSp>
        <p:nvGrpSpPr>
          <p:cNvPr id="23" name="Gruppieren 22">
            <a:extLst>
              <a:ext uri="{FF2B5EF4-FFF2-40B4-BE49-F238E27FC236}">
                <a16:creationId xmlns:a16="http://schemas.microsoft.com/office/drawing/2014/main" id="{FF4B1FCB-99AE-4A6C-B04A-1D86A6F7147E}"/>
              </a:ext>
            </a:extLst>
          </p:cNvPr>
          <p:cNvGrpSpPr/>
          <p:nvPr userDrawn="1"/>
        </p:nvGrpSpPr>
        <p:grpSpPr>
          <a:xfrm>
            <a:off x="2654299" y="1411761"/>
            <a:ext cx="6883401" cy="4034477"/>
            <a:chOff x="2654300" y="1411761"/>
            <a:chExt cx="6883401" cy="4034477"/>
          </a:xfrm>
        </p:grpSpPr>
        <p:sp>
          <p:nvSpPr>
            <p:cNvPr id="24" name="Freihandform: Form 23">
              <a:extLst>
                <a:ext uri="{FF2B5EF4-FFF2-40B4-BE49-F238E27FC236}">
                  <a16:creationId xmlns:a16="http://schemas.microsoft.com/office/drawing/2014/main" id="{AE8CF4D1-5398-42BF-B8FE-DEC582070E04}"/>
                </a:ext>
              </a:extLst>
            </p:cNvPr>
            <p:cNvSpPr/>
            <p:nvPr/>
          </p:nvSpPr>
          <p:spPr>
            <a:xfrm>
              <a:off x="2654300" y="1617307"/>
              <a:ext cx="2806699" cy="2808000"/>
            </a:xfrm>
            <a:custGeom>
              <a:avLst/>
              <a:gdLst>
                <a:gd name="connsiteX0" fmla="*/ 0 w 2174240"/>
                <a:gd name="connsiteY0" fmla="*/ 2189480 h 2189480"/>
                <a:gd name="connsiteX1" fmla="*/ 0 w 2174240"/>
                <a:gd name="connsiteY1" fmla="*/ 0 h 2189480"/>
                <a:gd name="connsiteX2" fmla="*/ 2174240 w 2174240"/>
                <a:gd name="connsiteY2" fmla="*/ 0 h 2189480"/>
              </a:gdLst>
              <a:ahLst/>
              <a:cxnLst>
                <a:cxn ang="0">
                  <a:pos x="connsiteX0" y="connsiteY0"/>
                </a:cxn>
                <a:cxn ang="0">
                  <a:pos x="connsiteX1" y="connsiteY1"/>
                </a:cxn>
                <a:cxn ang="0">
                  <a:pos x="connsiteX2" y="connsiteY2"/>
                </a:cxn>
              </a:cxnLst>
              <a:rect l="l" t="t" r="r" b="b"/>
              <a:pathLst>
                <a:path w="2174240" h="2189480">
                  <a:moveTo>
                    <a:pt x="0" y="2189480"/>
                  </a:moveTo>
                  <a:lnTo>
                    <a:pt x="0" y="0"/>
                  </a:lnTo>
                  <a:lnTo>
                    <a:pt x="2174240" y="0"/>
                  </a:lnTo>
                </a:path>
              </a:pathLst>
            </a:custGeom>
            <a:noFill/>
            <a:ln w="76200" cap="sq" cmpd="sng" algn="ctr">
              <a:solidFill>
                <a:srgbClr val="0D68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Segoe UI Semilight"/>
                <a:ea typeface="+mn-ea"/>
                <a:cs typeface="+mn-cs"/>
              </a:endParaRPr>
            </a:p>
          </p:txBody>
        </p:sp>
        <p:sp>
          <p:nvSpPr>
            <p:cNvPr id="25" name="Freihandform: Form 24">
              <a:extLst>
                <a:ext uri="{FF2B5EF4-FFF2-40B4-BE49-F238E27FC236}">
                  <a16:creationId xmlns:a16="http://schemas.microsoft.com/office/drawing/2014/main" id="{8C51636E-BE90-49D9-8A67-1109C96E90D4}"/>
                </a:ext>
              </a:extLst>
            </p:cNvPr>
            <p:cNvSpPr/>
            <p:nvPr/>
          </p:nvSpPr>
          <p:spPr>
            <a:xfrm rot="10800000">
              <a:off x="6729701" y="2638238"/>
              <a:ext cx="2808000" cy="2808000"/>
            </a:xfrm>
            <a:custGeom>
              <a:avLst/>
              <a:gdLst>
                <a:gd name="connsiteX0" fmla="*/ 0 w 2174240"/>
                <a:gd name="connsiteY0" fmla="*/ 2189480 h 2189480"/>
                <a:gd name="connsiteX1" fmla="*/ 0 w 2174240"/>
                <a:gd name="connsiteY1" fmla="*/ 0 h 2189480"/>
                <a:gd name="connsiteX2" fmla="*/ 2174240 w 2174240"/>
                <a:gd name="connsiteY2" fmla="*/ 0 h 2189480"/>
              </a:gdLst>
              <a:ahLst/>
              <a:cxnLst>
                <a:cxn ang="0">
                  <a:pos x="connsiteX0" y="connsiteY0"/>
                </a:cxn>
                <a:cxn ang="0">
                  <a:pos x="connsiteX1" y="connsiteY1"/>
                </a:cxn>
                <a:cxn ang="0">
                  <a:pos x="connsiteX2" y="connsiteY2"/>
                </a:cxn>
              </a:cxnLst>
              <a:rect l="l" t="t" r="r" b="b"/>
              <a:pathLst>
                <a:path w="2174240" h="2189480">
                  <a:moveTo>
                    <a:pt x="0" y="2189480"/>
                  </a:moveTo>
                  <a:lnTo>
                    <a:pt x="0" y="0"/>
                  </a:lnTo>
                  <a:lnTo>
                    <a:pt x="2174240" y="0"/>
                  </a:lnTo>
                </a:path>
              </a:pathLst>
            </a:custGeom>
            <a:noFill/>
            <a:ln w="76200" cap="sq" cmpd="sng" algn="ctr">
              <a:solidFill>
                <a:srgbClr val="0D68A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Segoe UI Semilight"/>
                <a:ea typeface="+mn-ea"/>
                <a:cs typeface="+mn-cs"/>
              </a:endParaRPr>
            </a:p>
          </p:txBody>
        </p:sp>
        <p:sp>
          <p:nvSpPr>
            <p:cNvPr id="26" name="Textfeld 25">
              <a:extLst>
                <a:ext uri="{FF2B5EF4-FFF2-40B4-BE49-F238E27FC236}">
                  <a16:creationId xmlns:a16="http://schemas.microsoft.com/office/drawing/2014/main" id="{18B60103-A8D1-4D01-82B4-3D53438C0A40}"/>
                </a:ext>
              </a:extLst>
            </p:cNvPr>
            <p:cNvSpPr txBox="1"/>
            <p:nvPr/>
          </p:nvSpPr>
          <p:spPr>
            <a:xfrm>
              <a:off x="3701399" y="2623832"/>
              <a:ext cx="4787901" cy="1815882"/>
            </a:xfrm>
            <a:prstGeom prst="rect">
              <a:avLst/>
            </a:prstGeom>
            <a:noFill/>
          </p:spPr>
          <p:txBody>
            <a:bodyPr wrap="square" lIns="144000" rIns="144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0" i="0" u="none" strike="noStrike" kern="0" cap="none" spc="0" normalizeH="0" baseline="0" noProof="0">
                  <a:ln>
                    <a:noFill/>
                  </a:ln>
                  <a:solidFill>
                    <a:srgbClr val="6D6E71"/>
                  </a:solidFill>
                  <a:effectLst/>
                  <a:uLnTx/>
                  <a:uFillTx/>
                  <a:latin typeface="+mj-lt"/>
                </a:rPr>
                <a:t>Eine gute Rede hat einen guten Anfang und ein gutes Ende und beide sollten möglichst dicht beieinander liegen.</a:t>
              </a:r>
            </a:p>
          </p:txBody>
        </p:sp>
        <p:grpSp>
          <p:nvGrpSpPr>
            <p:cNvPr id="27" name="Gruppieren 26">
              <a:extLst>
                <a:ext uri="{FF2B5EF4-FFF2-40B4-BE49-F238E27FC236}">
                  <a16:creationId xmlns:a16="http://schemas.microsoft.com/office/drawing/2014/main" id="{9F9AA66B-A053-4238-8189-E70C7590E138}"/>
                </a:ext>
              </a:extLst>
            </p:cNvPr>
            <p:cNvGrpSpPr/>
            <p:nvPr/>
          </p:nvGrpSpPr>
          <p:grpSpPr>
            <a:xfrm>
              <a:off x="5782753" y="1411761"/>
              <a:ext cx="625192" cy="497226"/>
              <a:chOff x="5130715" y="1352549"/>
              <a:chExt cx="625192" cy="497226"/>
            </a:xfrm>
            <a:solidFill>
              <a:srgbClr val="727272"/>
            </a:solidFill>
          </p:grpSpPr>
          <p:sp>
            <p:nvSpPr>
              <p:cNvPr id="29" name="Freihandform: Form 28">
                <a:extLst>
                  <a:ext uri="{FF2B5EF4-FFF2-40B4-BE49-F238E27FC236}">
                    <a16:creationId xmlns:a16="http://schemas.microsoft.com/office/drawing/2014/main" id="{BDDC493B-60EB-4381-A038-4916CDF849E7}"/>
                  </a:ext>
                </a:extLst>
              </p:cNvPr>
              <p:cNvSpPr/>
              <p:nvPr/>
            </p:nvSpPr>
            <p:spPr>
              <a:xfrm rot="5400000">
                <a:off x="5011736" y="1471528"/>
                <a:ext cx="497225" cy="259268"/>
              </a:xfrm>
              <a:custGeom>
                <a:avLst/>
                <a:gdLst>
                  <a:gd name="connsiteX0" fmla="*/ 0 w 512782"/>
                  <a:gd name="connsiteY0" fmla="*/ 259268 h 259268"/>
                  <a:gd name="connsiteX1" fmla="*/ 0 w 512782"/>
                  <a:gd name="connsiteY1" fmla="*/ 0 h 259268"/>
                  <a:gd name="connsiteX2" fmla="*/ 256391 w 512782"/>
                  <a:gd name="connsiteY2" fmla="*/ 0 h 259268"/>
                  <a:gd name="connsiteX3" fmla="*/ 512782 w 512782"/>
                  <a:gd name="connsiteY3" fmla="*/ 258578 h 259268"/>
                  <a:gd name="connsiteX4" fmla="*/ 512098 w 512782"/>
                  <a:gd name="connsiteY4" fmla="*/ 259268 h 25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82" h="259268">
                    <a:moveTo>
                      <a:pt x="0" y="259268"/>
                    </a:moveTo>
                    <a:lnTo>
                      <a:pt x="0" y="0"/>
                    </a:lnTo>
                    <a:lnTo>
                      <a:pt x="256391" y="0"/>
                    </a:lnTo>
                    <a:lnTo>
                      <a:pt x="512782" y="258578"/>
                    </a:lnTo>
                    <a:lnTo>
                      <a:pt x="512098" y="259268"/>
                    </a:lnTo>
                    <a:close/>
                  </a:path>
                </a:pathLst>
              </a:custGeom>
              <a:solidFill>
                <a:srgbClr val="565656"/>
              </a:solidFill>
              <a:ln w="12700" cap="flat" cmpd="sng" algn="ctr">
                <a:noFill/>
                <a:prstDash val="solid"/>
                <a:miter lim="800000"/>
              </a:ln>
              <a:effectLst/>
            </p:spPr>
            <p:txBody>
              <a:bodyPr lIns="144000" r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prstClr val="white"/>
                  </a:solidFill>
                  <a:effectLst/>
                  <a:uLnTx/>
                  <a:uFillTx/>
                  <a:latin typeface="Segoe UI Semilight"/>
                  <a:ea typeface="+mn-ea"/>
                  <a:cs typeface="+mn-cs"/>
                </a:endParaRPr>
              </a:p>
            </p:txBody>
          </p:sp>
          <p:sp>
            <p:nvSpPr>
              <p:cNvPr id="30" name="Freihandform: Form 29">
                <a:extLst>
                  <a:ext uri="{FF2B5EF4-FFF2-40B4-BE49-F238E27FC236}">
                    <a16:creationId xmlns:a16="http://schemas.microsoft.com/office/drawing/2014/main" id="{D1FE56FC-FF21-4DAC-A463-E71C598EA724}"/>
                  </a:ext>
                </a:extLst>
              </p:cNvPr>
              <p:cNvSpPr/>
              <p:nvPr/>
            </p:nvSpPr>
            <p:spPr>
              <a:xfrm rot="5400000">
                <a:off x="5377660" y="1471529"/>
                <a:ext cx="497225" cy="259268"/>
              </a:xfrm>
              <a:custGeom>
                <a:avLst/>
                <a:gdLst>
                  <a:gd name="connsiteX0" fmla="*/ 0 w 512782"/>
                  <a:gd name="connsiteY0" fmla="*/ 259268 h 259268"/>
                  <a:gd name="connsiteX1" fmla="*/ 0 w 512782"/>
                  <a:gd name="connsiteY1" fmla="*/ 0 h 259268"/>
                  <a:gd name="connsiteX2" fmla="*/ 256391 w 512782"/>
                  <a:gd name="connsiteY2" fmla="*/ 0 h 259268"/>
                  <a:gd name="connsiteX3" fmla="*/ 512782 w 512782"/>
                  <a:gd name="connsiteY3" fmla="*/ 258578 h 259268"/>
                  <a:gd name="connsiteX4" fmla="*/ 512098 w 512782"/>
                  <a:gd name="connsiteY4" fmla="*/ 259268 h 25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82" h="259268">
                    <a:moveTo>
                      <a:pt x="0" y="259268"/>
                    </a:moveTo>
                    <a:lnTo>
                      <a:pt x="0" y="0"/>
                    </a:lnTo>
                    <a:lnTo>
                      <a:pt x="256391" y="0"/>
                    </a:lnTo>
                    <a:lnTo>
                      <a:pt x="512782" y="258578"/>
                    </a:lnTo>
                    <a:lnTo>
                      <a:pt x="512098" y="259268"/>
                    </a:lnTo>
                    <a:close/>
                  </a:path>
                </a:pathLst>
              </a:custGeom>
              <a:solidFill>
                <a:srgbClr val="565656"/>
              </a:solidFill>
              <a:ln w="12700" cap="flat" cmpd="sng" algn="ctr">
                <a:noFill/>
                <a:prstDash val="solid"/>
                <a:miter lim="800000"/>
              </a:ln>
              <a:effectLst/>
            </p:spPr>
            <p:txBody>
              <a:bodyPr lIns="144000" r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prstClr val="white"/>
                  </a:solidFill>
                  <a:effectLst/>
                  <a:uLnTx/>
                  <a:uFillTx/>
                  <a:latin typeface="Segoe UI Semilight"/>
                  <a:ea typeface="+mn-ea"/>
                  <a:cs typeface="+mn-cs"/>
                </a:endParaRPr>
              </a:p>
            </p:txBody>
          </p:sp>
        </p:grpSp>
        <p:sp>
          <p:nvSpPr>
            <p:cNvPr id="28" name="Textfeld 27">
              <a:extLst>
                <a:ext uri="{FF2B5EF4-FFF2-40B4-BE49-F238E27FC236}">
                  <a16:creationId xmlns:a16="http://schemas.microsoft.com/office/drawing/2014/main" id="{F36E38B3-9BDB-4B4B-9353-2B952926EBEF}"/>
                </a:ext>
              </a:extLst>
            </p:cNvPr>
            <p:cNvSpPr txBox="1"/>
            <p:nvPr/>
          </p:nvSpPr>
          <p:spPr>
            <a:xfrm>
              <a:off x="4634199" y="5043327"/>
              <a:ext cx="4903502" cy="369332"/>
            </a:xfrm>
            <a:prstGeom prst="rect">
              <a:avLst/>
            </a:prstGeom>
            <a:noFill/>
          </p:spPr>
          <p:txBody>
            <a:bodyPr wrap="square" lIns="144000" rIns="144000"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e-DE" sz="1800" b="0" i="1" u="none" strike="noStrike" kern="0" cap="none" spc="0" normalizeH="0" baseline="0" noProof="0">
                  <a:ln>
                    <a:noFill/>
                  </a:ln>
                  <a:solidFill>
                    <a:srgbClr val="6D6E71"/>
                  </a:solidFill>
                  <a:effectLst/>
                  <a:uLnTx/>
                  <a:uFillTx/>
                  <a:latin typeface="+mj-lt"/>
                </a:rPr>
                <a:t>Mark Twain</a:t>
              </a:r>
            </a:p>
          </p:txBody>
        </p:sp>
      </p:grpSp>
      <p:cxnSp>
        <p:nvCxnSpPr>
          <p:cNvPr id="3" name="Gerader Verbinder 2">
            <a:extLst>
              <a:ext uri="{FF2B5EF4-FFF2-40B4-BE49-F238E27FC236}">
                <a16:creationId xmlns:a16="http://schemas.microsoft.com/office/drawing/2014/main" id="{FE349CAC-1A40-3ACE-FBDB-F9A4040FB85B}"/>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3D33D60B-EC31-0D9D-0B89-FB1496B75D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6" name="Gerader Verbinder 5">
            <a:extLst>
              <a:ext uri="{FF2B5EF4-FFF2-40B4-BE49-F238E27FC236}">
                <a16:creationId xmlns:a16="http://schemas.microsoft.com/office/drawing/2014/main" id="{3599538C-D264-074E-90C6-60E8BBEA3838}"/>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43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01765-9FE8-4D13-917E-963B0CEE547C}"/>
              </a:ext>
            </a:extLst>
          </p:cNvPr>
          <p:cNvSpPr>
            <a:spLocks noGrp="1"/>
          </p:cNvSpPr>
          <p:nvPr>
            <p:ph type="title"/>
          </p:nvPr>
        </p:nvSpPr>
        <p:spPr>
          <a:xfrm>
            <a:off x="838199" y="1105231"/>
            <a:ext cx="10515600" cy="1155472"/>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70D4E264-BAA9-4FB2-920D-6E827DAEDC53}"/>
              </a:ext>
            </a:extLst>
          </p:cNvPr>
          <p:cNvSpPr>
            <a:spLocks noGrp="1"/>
          </p:cNvSpPr>
          <p:nvPr>
            <p:ph type="body" idx="1"/>
          </p:nvPr>
        </p:nvSpPr>
        <p:spPr>
          <a:xfrm>
            <a:off x="839788" y="2304592"/>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C582A3B-1677-4DB9-BFCE-A6F246E24ECF}"/>
              </a:ext>
            </a:extLst>
          </p:cNvPr>
          <p:cNvSpPr>
            <a:spLocks noGrp="1"/>
          </p:cNvSpPr>
          <p:nvPr>
            <p:ph sz="half" idx="2"/>
          </p:nvPr>
        </p:nvSpPr>
        <p:spPr>
          <a:xfrm>
            <a:off x="839788" y="3164619"/>
            <a:ext cx="5157787" cy="3025044"/>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0A117BD-9CCE-408E-9871-6605D498ADFB}"/>
              </a:ext>
            </a:extLst>
          </p:cNvPr>
          <p:cNvSpPr>
            <a:spLocks noGrp="1"/>
          </p:cNvSpPr>
          <p:nvPr>
            <p:ph type="body" sz="quarter" idx="3"/>
          </p:nvPr>
        </p:nvSpPr>
        <p:spPr>
          <a:xfrm>
            <a:off x="6172200" y="230459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AF7EF0E-51EB-4D35-8C72-1FC3A1E62F3F}"/>
              </a:ext>
            </a:extLst>
          </p:cNvPr>
          <p:cNvSpPr>
            <a:spLocks noGrp="1"/>
          </p:cNvSpPr>
          <p:nvPr>
            <p:ph sz="quarter" idx="4"/>
          </p:nvPr>
        </p:nvSpPr>
        <p:spPr>
          <a:xfrm>
            <a:off x="6172200" y="3164617"/>
            <a:ext cx="5183188" cy="3025045"/>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8" name="Gerader Verbinder 7">
            <a:extLst>
              <a:ext uri="{FF2B5EF4-FFF2-40B4-BE49-F238E27FC236}">
                <a16:creationId xmlns:a16="http://schemas.microsoft.com/office/drawing/2014/main" id="{F3F33013-FA60-A3F5-7392-218CCAE60287}"/>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247CE33B-52EE-112E-949F-30BD8B7A1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12" name="Gerader Verbinder 11">
            <a:extLst>
              <a:ext uri="{FF2B5EF4-FFF2-40B4-BE49-F238E27FC236}">
                <a16:creationId xmlns:a16="http://schemas.microsoft.com/office/drawing/2014/main" id="{917E92B0-C83C-A589-8EEF-DD716DF58B98}"/>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89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7" name="Grafik 6" descr="Ein Bild, das Phase, Stern, haltend, Licht enthält.&#10;&#10;Automatisch generierte Beschreibung">
            <a:extLst>
              <a:ext uri="{FF2B5EF4-FFF2-40B4-BE49-F238E27FC236}">
                <a16:creationId xmlns:a16="http://schemas.microsoft.com/office/drawing/2014/main" id="{4467C0A3-55E0-4AE3-8794-161FB7E5CD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9972" y="1430610"/>
            <a:ext cx="9372056" cy="4213858"/>
          </a:xfrm>
          <a:prstGeom prst="rect">
            <a:avLst/>
          </a:prstGeom>
        </p:spPr>
      </p:pic>
      <p:sp>
        <p:nvSpPr>
          <p:cNvPr id="2" name="Titel 1">
            <a:extLst>
              <a:ext uri="{FF2B5EF4-FFF2-40B4-BE49-F238E27FC236}">
                <a16:creationId xmlns:a16="http://schemas.microsoft.com/office/drawing/2014/main" id="{3230AC17-0405-4099-8833-0F36139248EE}"/>
              </a:ext>
            </a:extLst>
          </p:cNvPr>
          <p:cNvSpPr>
            <a:spLocks noGrp="1"/>
          </p:cNvSpPr>
          <p:nvPr>
            <p:ph type="title" hasCustomPrompt="1"/>
          </p:nvPr>
        </p:nvSpPr>
        <p:spPr>
          <a:xfrm>
            <a:off x="3053302" y="3371353"/>
            <a:ext cx="4110824" cy="1544374"/>
          </a:xfrm>
          <a:prstGeom prst="rect">
            <a:avLst/>
          </a:prstGeom>
        </p:spPr>
        <p:txBody>
          <a:bodyPr>
            <a:normAutofit/>
          </a:bodyPr>
          <a:lstStyle>
            <a:lvl1pPr>
              <a:defRPr sz="4800">
                <a:solidFill>
                  <a:schemeClr val="bg1"/>
                </a:solidFill>
              </a:defRPr>
            </a:lvl1pPr>
          </a:lstStyle>
          <a:p>
            <a:r>
              <a:rPr lang="de-DE"/>
              <a:t>Noch Fragen</a:t>
            </a:r>
          </a:p>
        </p:txBody>
      </p:sp>
      <p:sp>
        <p:nvSpPr>
          <p:cNvPr id="6" name="Rechteck 5">
            <a:extLst>
              <a:ext uri="{FF2B5EF4-FFF2-40B4-BE49-F238E27FC236}">
                <a16:creationId xmlns:a16="http://schemas.microsoft.com/office/drawing/2014/main" id="{BA0696B7-FC03-4396-BAD1-C37A2B3F426A}"/>
              </a:ext>
            </a:extLst>
          </p:cNvPr>
          <p:cNvSpPr/>
          <p:nvPr userDrawn="1"/>
        </p:nvSpPr>
        <p:spPr>
          <a:xfrm>
            <a:off x="5977217" y="3244334"/>
            <a:ext cx="237566" cy="369332"/>
          </a:xfrm>
          <a:prstGeom prst="rect">
            <a:avLst/>
          </a:prstGeom>
        </p:spPr>
        <p:txBody>
          <a:bodyPr wrap="none">
            <a:spAutoFit/>
          </a:bodyPr>
          <a:lstStyle/>
          <a:p>
            <a:r>
              <a:rPr lang="de-DE"/>
              <a:t> </a:t>
            </a:r>
          </a:p>
        </p:txBody>
      </p:sp>
      <p:cxnSp>
        <p:nvCxnSpPr>
          <p:cNvPr id="8" name="Gerader Verbinder 7">
            <a:extLst>
              <a:ext uri="{FF2B5EF4-FFF2-40B4-BE49-F238E27FC236}">
                <a16:creationId xmlns:a16="http://schemas.microsoft.com/office/drawing/2014/main" id="{C74B0ECE-F6F6-A8F8-73F5-25C97CFF7922}"/>
              </a:ext>
            </a:extLst>
          </p:cNvPr>
          <p:cNvCxnSpPr>
            <a:cxnSpLocks/>
          </p:cNvCxnSpPr>
          <p:nvPr userDrawn="1"/>
        </p:nvCxnSpPr>
        <p:spPr>
          <a:xfrm>
            <a:off x="294335" y="6612510"/>
            <a:ext cx="693901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54C07C57-58E4-973C-7C50-08BC464160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04725" y="6456920"/>
            <a:ext cx="3246013" cy="294844"/>
          </a:xfrm>
          <a:prstGeom prst="rect">
            <a:avLst/>
          </a:prstGeom>
        </p:spPr>
      </p:pic>
      <p:cxnSp>
        <p:nvCxnSpPr>
          <p:cNvPr id="10" name="Gerader Verbinder 9">
            <a:extLst>
              <a:ext uri="{FF2B5EF4-FFF2-40B4-BE49-F238E27FC236}">
                <a16:creationId xmlns:a16="http://schemas.microsoft.com/office/drawing/2014/main" id="{BFDE09D6-AEA3-CCE2-9246-13DC2AAAE886}"/>
              </a:ext>
            </a:extLst>
          </p:cNvPr>
          <p:cNvCxnSpPr>
            <a:cxnSpLocks/>
          </p:cNvCxnSpPr>
          <p:nvPr userDrawn="1"/>
        </p:nvCxnSpPr>
        <p:spPr>
          <a:xfrm>
            <a:off x="11069016" y="6604342"/>
            <a:ext cx="74498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077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9FDA">
            <a:alpha val="29000"/>
          </a:srgbClr>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E95933A-1BEA-45BF-A5F0-4B04F36764B2}"/>
              </a:ext>
            </a:extLst>
          </p:cNvPr>
          <p:cNvSpPr>
            <a:spLocks noGrp="1"/>
          </p:cNvSpPr>
          <p:nvPr>
            <p:ph type="title"/>
          </p:nvPr>
        </p:nvSpPr>
        <p:spPr>
          <a:xfrm>
            <a:off x="838200" y="106289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79C3BD5-4FC7-4A7B-A8EF-84570F6A3FA9}"/>
              </a:ext>
            </a:extLst>
          </p:cNvPr>
          <p:cNvSpPr>
            <a:spLocks noGrp="1"/>
          </p:cNvSpPr>
          <p:nvPr>
            <p:ph type="body" idx="1"/>
          </p:nvPr>
        </p:nvSpPr>
        <p:spPr>
          <a:xfrm>
            <a:off x="838199" y="2560848"/>
            <a:ext cx="10515600" cy="366435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408828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5" r:id="rId5"/>
    <p:sldLayoutId id="2147483664" r:id="rId6"/>
    <p:sldLayoutId id="2147483653" r:id="rId7"/>
    <p:sldLayoutId id="214748365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C5C5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C5C5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C5C5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C5C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haewa.de/karriere/schueler/faq-ausbildung?utm_source=chatgpt.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67A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349D2-8C33-4FAD-8BE6-CEB4496AF50E}"/>
              </a:ext>
            </a:extLst>
          </p:cNvPr>
          <p:cNvSpPr>
            <a:spLocks noGrp="1"/>
          </p:cNvSpPr>
          <p:nvPr>
            <p:ph type="ctrTitle"/>
          </p:nvPr>
        </p:nvSpPr>
        <p:spPr>
          <a:xfrm>
            <a:off x="1598815" y="4300023"/>
            <a:ext cx="9144000" cy="1434673"/>
          </a:xfrm>
        </p:spPr>
        <p:txBody>
          <a:bodyPr>
            <a:noAutofit/>
          </a:bodyPr>
          <a:lstStyle/>
          <a:p>
            <a:r>
              <a:rPr lang="de-DE" sz="3600" dirty="0"/>
              <a:t>So werden Sie zum Azubi-Magnet – </a:t>
            </a:r>
            <a:br>
              <a:rPr lang="de-DE" sz="3600" dirty="0"/>
            </a:br>
            <a:r>
              <a:rPr lang="de-DE" sz="3600" dirty="0"/>
              <a:t>Recruiting-Ideen, die wirklich funktionieren:</a:t>
            </a:r>
            <a:endParaRPr lang="de-DE" sz="3600" dirty="0">
              <a:solidFill>
                <a:schemeClr val="bg1"/>
              </a:solidFill>
            </a:endParaRPr>
          </a:p>
        </p:txBody>
      </p:sp>
      <p:sp>
        <p:nvSpPr>
          <p:cNvPr id="3" name="Untertitel 2">
            <a:extLst>
              <a:ext uri="{FF2B5EF4-FFF2-40B4-BE49-F238E27FC236}">
                <a16:creationId xmlns:a16="http://schemas.microsoft.com/office/drawing/2014/main" id="{4DAE2AAB-23BB-4E86-A679-2217FBBF0AE4}"/>
              </a:ext>
            </a:extLst>
          </p:cNvPr>
          <p:cNvSpPr>
            <a:spLocks noGrp="1"/>
          </p:cNvSpPr>
          <p:nvPr>
            <p:ph type="subTitle" idx="1"/>
          </p:nvPr>
        </p:nvSpPr>
        <p:spPr>
          <a:xfrm>
            <a:off x="1524000" y="5659881"/>
            <a:ext cx="9144000" cy="542677"/>
          </a:xfrm>
        </p:spPr>
        <p:txBody>
          <a:bodyPr/>
          <a:lstStyle/>
          <a:p>
            <a:r>
              <a:rPr lang="de-DE" dirty="0">
                <a:solidFill>
                  <a:schemeClr val="bg1"/>
                </a:solidFill>
              </a:rPr>
              <a:t>Heute live mit Günter Stein</a:t>
            </a:r>
          </a:p>
        </p:txBody>
      </p:sp>
    </p:spTree>
    <p:extLst>
      <p:ext uri="{BB962C8B-B14F-4D97-AF65-F5344CB8AC3E}">
        <p14:creationId xmlns:p14="http://schemas.microsoft.com/office/powerpoint/2010/main" val="344348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202BB-61AB-41D2-06A5-79742FE5CA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68F295-E991-4F1B-B56F-80AE156039B8}"/>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C69F777F-F9A1-6252-290C-2910BA9E68FC}"/>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0A559193-A922-6292-EB4B-997FE4A88F9D}"/>
              </a:ext>
            </a:extLst>
          </p:cNvPr>
          <p:cNvSpPr>
            <a:spLocks noGrp="1"/>
          </p:cNvSpPr>
          <p:nvPr>
            <p:ph sz="half" idx="2"/>
          </p:nvPr>
        </p:nvSpPr>
        <p:spPr>
          <a:xfrm>
            <a:off x="839788" y="3164619"/>
            <a:ext cx="9661374" cy="3025044"/>
          </a:xfrm>
        </p:spPr>
        <p:txBody>
          <a:bodyPr>
            <a:normAutofit/>
          </a:bodyPr>
          <a:lstStyle/>
          <a:p>
            <a:r>
              <a:rPr lang="de-AT" dirty="0"/>
              <a:t>Was soll ein kleineres Unternehmen ausprobieren, das weder eine eigene </a:t>
            </a:r>
            <a:r>
              <a:rPr lang="de-AT" dirty="0" err="1"/>
              <a:t>Employer</a:t>
            </a:r>
            <a:r>
              <a:rPr lang="de-AT" dirty="0"/>
              <a:t>-Branding-Abteilung noch ein fünfköpfiges Recruiting-Team hat?</a:t>
            </a:r>
          </a:p>
          <a:p>
            <a:pPr marL="0" indent="0">
              <a:buNone/>
            </a:pPr>
            <a:endParaRPr lang="de-AT" dirty="0"/>
          </a:p>
          <a:p>
            <a:pPr marL="0" indent="0">
              <a:buNone/>
            </a:pPr>
            <a:r>
              <a:rPr lang="de-AT" dirty="0"/>
              <a:t>Genau darum geht es heute. Nicht um Theorie und Allgemeines. Es geht um Praxis. Und:</a:t>
            </a:r>
          </a:p>
          <a:p>
            <a:pPr marL="0" indent="0">
              <a:buNone/>
            </a:pPr>
            <a:endParaRPr lang="de-AT" dirty="0"/>
          </a:p>
          <a:p>
            <a:pPr marL="0" indent="0">
              <a:buNone/>
            </a:pPr>
            <a:endParaRPr lang="de-DE" sz="2000" dirty="0"/>
          </a:p>
        </p:txBody>
      </p:sp>
      <p:sp>
        <p:nvSpPr>
          <p:cNvPr id="8" name="Foliennummernplatzhalter 7">
            <a:extLst>
              <a:ext uri="{FF2B5EF4-FFF2-40B4-BE49-F238E27FC236}">
                <a16:creationId xmlns:a16="http://schemas.microsoft.com/office/drawing/2014/main" id="{FF9AC0C8-A78D-E458-03FE-20085A16B24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a:t>
            </a:fld>
            <a:endParaRPr lang="de-DE" dirty="0"/>
          </a:p>
        </p:txBody>
      </p:sp>
    </p:spTree>
    <p:extLst>
      <p:ext uri="{BB962C8B-B14F-4D97-AF65-F5344CB8AC3E}">
        <p14:creationId xmlns:p14="http://schemas.microsoft.com/office/powerpoint/2010/main" val="4416550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56CA-6291-64D1-74A2-2922A72CB1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96C0F3-0A3E-6261-3E24-2C9EA6EEF78F}"/>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4D188CF-F1EC-7A4D-3703-29ED44AC8DF3}"/>
              </a:ext>
            </a:extLst>
          </p:cNvPr>
          <p:cNvSpPr>
            <a:spLocks noGrp="1"/>
          </p:cNvSpPr>
          <p:nvPr>
            <p:ph type="body" idx="1"/>
          </p:nvPr>
        </p:nvSpPr>
        <p:spPr>
          <a:xfrm>
            <a:off x="839788" y="2304592"/>
            <a:ext cx="9661374" cy="556942"/>
          </a:xfrm>
        </p:spPr>
        <p:txBody>
          <a:bodyPr>
            <a:normAutofit/>
          </a:bodyPr>
          <a:lstStyle/>
          <a:p>
            <a:r>
              <a:rPr lang="de-AT" dirty="0">
                <a:solidFill>
                  <a:srgbClr val="C00000"/>
                </a:solidFill>
              </a:rPr>
              <a:t>Weg 4: Echte Azubis als Recruiting-Gesichter</a:t>
            </a:r>
            <a:endParaRPr lang="de-DE" dirty="0">
              <a:solidFill>
                <a:srgbClr val="C00000"/>
              </a:solidFill>
            </a:endParaRPr>
          </a:p>
        </p:txBody>
      </p:sp>
      <p:sp>
        <p:nvSpPr>
          <p:cNvPr id="8" name="Foliennummernplatzhalter 7">
            <a:extLst>
              <a:ext uri="{FF2B5EF4-FFF2-40B4-BE49-F238E27FC236}">
                <a16:creationId xmlns:a16="http://schemas.microsoft.com/office/drawing/2014/main" id="{5646167B-2616-8998-9689-C834AEED97C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100</a:t>
            </a:fld>
            <a:endParaRPr lang="de-DE" dirty="0"/>
          </a:p>
        </p:txBody>
      </p:sp>
      <p:sp>
        <p:nvSpPr>
          <p:cNvPr id="5" name="Inhaltsplatzhalter 4">
            <a:extLst>
              <a:ext uri="{FF2B5EF4-FFF2-40B4-BE49-F238E27FC236}">
                <a16:creationId xmlns:a16="http://schemas.microsoft.com/office/drawing/2014/main" id="{14E0FFBD-F13D-FA16-028F-03AF6834A54B}"/>
              </a:ext>
            </a:extLst>
          </p:cNvPr>
          <p:cNvSpPr>
            <a:spLocks noGrp="1"/>
          </p:cNvSpPr>
          <p:nvPr>
            <p:ph sz="half" idx="2"/>
          </p:nvPr>
        </p:nvSpPr>
        <p:spPr>
          <a:xfrm>
            <a:off x="839788" y="3164619"/>
            <a:ext cx="10659485" cy="3025044"/>
          </a:xfrm>
        </p:spPr>
        <p:txBody>
          <a:bodyPr>
            <a:normAutofit/>
          </a:bodyPr>
          <a:lstStyle/>
          <a:p>
            <a:pPr marL="0" indent="0">
              <a:buNone/>
            </a:pPr>
            <a:r>
              <a:rPr lang="de-DE" b="1" dirty="0"/>
              <a:t>Der „Dreh“:</a:t>
            </a:r>
          </a:p>
          <a:p>
            <a:pPr marL="0" indent="0">
              <a:buNone/>
            </a:pPr>
            <a:br>
              <a:rPr lang="de-DE" dirty="0"/>
            </a:br>
            <a:r>
              <a:rPr lang="de-DE" dirty="0"/>
              <a:t>Nicht HR spricht. Nicht Geschäftsführer / Inhaber spricht. </a:t>
            </a:r>
          </a:p>
          <a:p>
            <a:pPr marL="0" indent="0">
              <a:buNone/>
            </a:pPr>
            <a:r>
              <a:rPr lang="de-DE" b="1" dirty="0"/>
              <a:t>Echte Azubis sprechen. </a:t>
            </a:r>
          </a:p>
          <a:p>
            <a:pPr marL="0" indent="0">
              <a:buNone/>
            </a:pPr>
            <a:r>
              <a:rPr lang="de-DE" dirty="0"/>
              <a:t>Denn junge Menschen glauben jungen Menschen mehr als jeder Karriereseite.</a:t>
            </a:r>
            <a:endParaRPr lang="de-AT" dirty="0"/>
          </a:p>
        </p:txBody>
      </p:sp>
    </p:spTree>
    <p:extLst>
      <p:ext uri="{BB962C8B-B14F-4D97-AF65-F5344CB8AC3E}">
        <p14:creationId xmlns:p14="http://schemas.microsoft.com/office/powerpoint/2010/main" val="19064367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A988-48D7-9025-8869-B5F43AF0E4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DE01AA-C940-5230-4A18-33C5C973F67C}"/>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16E3DB2-54CE-E85D-BED0-F004D74B7137}"/>
              </a:ext>
            </a:extLst>
          </p:cNvPr>
          <p:cNvSpPr>
            <a:spLocks noGrp="1"/>
          </p:cNvSpPr>
          <p:nvPr>
            <p:ph type="body" idx="1"/>
          </p:nvPr>
        </p:nvSpPr>
        <p:spPr>
          <a:xfrm>
            <a:off x="839788" y="2304592"/>
            <a:ext cx="9661374" cy="556942"/>
          </a:xfrm>
        </p:spPr>
        <p:txBody>
          <a:bodyPr>
            <a:normAutofit/>
          </a:bodyPr>
          <a:lstStyle/>
          <a:p>
            <a:r>
              <a:rPr lang="de-AT" dirty="0">
                <a:solidFill>
                  <a:srgbClr val="C00000"/>
                </a:solidFill>
              </a:rPr>
              <a:t>Weg 4: Echte Azubis als Recruiting-Gesichter</a:t>
            </a:r>
            <a:endParaRPr lang="de-DE" dirty="0">
              <a:solidFill>
                <a:srgbClr val="C00000"/>
              </a:solidFill>
            </a:endParaRPr>
          </a:p>
        </p:txBody>
      </p:sp>
      <p:sp>
        <p:nvSpPr>
          <p:cNvPr id="8" name="Foliennummernplatzhalter 7">
            <a:extLst>
              <a:ext uri="{FF2B5EF4-FFF2-40B4-BE49-F238E27FC236}">
                <a16:creationId xmlns:a16="http://schemas.microsoft.com/office/drawing/2014/main" id="{1C52E868-981F-B026-EDF7-FE394F788E4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101</a:t>
            </a:fld>
            <a:endParaRPr lang="de-DE" dirty="0"/>
          </a:p>
        </p:txBody>
      </p:sp>
      <p:sp>
        <p:nvSpPr>
          <p:cNvPr id="5" name="Inhaltsplatzhalter 4">
            <a:extLst>
              <a:ext uri="{FF2B5EF4-FFF2-40B4-BE49-F238E27FC236}">
                <a16:creationId xmlns:a16="http://schemas.microsoft.com/office/drawing/2014/main" id="{01E672F4-8AAC-730E-0A3D-BA388B6321A7}"/>
              </a:ext>
            </a:extLst>
          </p:cNvPr>
          <p:cNvSpPr>
            <a:spLocks noGrp="1"/>
          </p:cNvSpPr>
          <p:nvPr>
            <p:ph sz="half" idx="2"/>
          </p:nvPr>
        </p:nvSpPr>
        <p:spPr>
          <a:xfrm>
            <a:off x="839788" y="3164619"/>
            <a:ext cx="10659485" cy="3025044"/>
          </a:xfrm>
        </p:spPr>
        <p:txBody>
          <a:bodyPr>
            <a:normAutofit lnSpcReduction="10000"/>
          </a:bodyPr>
          <a:lstStyle/>
          <a:p>
            <a:pPr marL="0" indent="0">
              <a:buNone/>
            </a:pPr>
            <a:r>
              <a:rPr lang="de-DE" b="1" dirty="0"/>
              <a:t>Wie?</a:t>
            </a:r>
            <a:br>
              <a:rPr lang="de-DE" dirty="0"/>
            </a:br>
            <a:r>
              <a:rPr lang="de-DE" dirty="0"/>
              <a:t>Kurze Reels, Shorts oder Handyvideos:</a:t>
            </a:r>
          </a:p>
          <a:p>
            <a:r>
              <a:rPr lang="de-DE" dirty="0"/>
              <a:t>„Mein erster Tag“ </a:t>
            </a:r>
          </a:p>
          <a:p>
            <a:r>
              <a:rPr lang="de-DE" dirty="0"/>
              <a:t>„Was ich vorher falsch eingeschätzt habe“ </a:t>
            </a:r>
          </a:p>
          <a:p>
            <a:r>
              <a:rPr lang="de-DE" dirty="0"/>
              <a:t>„Was an der Ausbildung besser ist als gedacht“ </a:t>
            </a:r>
          </a:p>
          <a:p>
            <a:r>
              <a:rPr lang="de-DE" dirty="0"/>
              <a:t>„3 ehrliche Fragen an unseren Azubi“</a:t>
            </a:r>
            <a:br>
              <a:rPr lang="de-DE" dirty="0"/>
            </a:br>
            <a:r>
              <a:rPr lang="de-DE" dirty="0"/>
              <a:t>Dazu gern ein Azubi im Speed-Dating, auf Schulterminen oder im Q&amp;A.</a:t>
            </a:r>
            <a:endParaRPr lang="de-AT" dirty="0"/>
          </a:p>
        </p:txBody>
      </p:sp>
    </p:spTree>
    <p:extLst>
      <p:ext uri="{BB962C8B-B14F-4D97-AF65-F5344CB8AC3E}">
        <p14:creationId xmlns:p14="http://schemas.microsoft.com/office/powerpoint/2010/main" val="140048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6430F-3CB3-95C7-F639-BCF3ED20E7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4018CF-32FB-EF9F-6EFF-6DA3564E44C3}"/>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2DBE7823-818C-817F-71E0-8CCECC5DDCB4}"/>
              </a:ext>
            </a:extLst>
          </p:cNvPr>
          <p:cNvSpPr>
            <a:spLocks noGrp="1"/>
          </p:cNvSpPr>
          <p:nvPr>
            <p:ph type="body" idx="1"/>
          </p:nvPr>
        </p:nvSpPr>
        <p:spPr>
          <a:xfrm>
            <a:off x="839788" y="2304592"/>
            <a:ext cx="9661374" cy="556942"/>
          </a:xfrm>
        </p:spPr>
        <p:txBody>
          <a:bodyPr>
            <a:normAutofit/>
          </a:bodyPr>
          <a:lstStyle/>
          <a:p>
            <a:r>
              <a:rPr lang="de-AT" dirty="0">
                <a:solidFill>
                  <a:srgbClr val="C00000"/>
                </a:solidFill>
              </a:rPr>
              <a:t>Weg 4: Echte Azubis als Recruiting-Gesichter</a:t>
            </a:r>
            <a:endParaRPr lang="de-DE" dirty="0">
              <a:solidFill>
                <a:srgbClr val="C00000"/>
              </a:solidFill>
            </a:endParaRPr>
          </a:p>
        </p:txBody>
      </p:sp>
      <p:sp>
        <p:nvSpPr>
          <p:cNvPr id="8" name="Foliennummernplatzhalter 7">
            <a:extLst>
              <a:ext uri="{FF2B5EF4-FFF2-40B4-BE49-F238E27FC236}">
                <a16:creationId xmlns:a16="http://schemas.microsoft.com/office/drawing/2014/main" id="{94B27B39-BE62-1B03-5B79-4823BDF8DFB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102</a:t>
            </a:fld>
            <a:endParaRPr lang="de-DE" dirty="0"/>
          </a:p>
        </p:txBody>
      </p:sp>
      <p:sp>
        <p:nvSpPr>
          <p:cNvPr id="5" name="Inhaltsplatzhalter 4">
            <a:extLst>
              <a:ext uri="{FF2B5EF4-FFF2-40B4-BE49-F238E27FC236}">
                <a16:creationId xmlns:a16="http://schemas.microsoft.com/office/drawing/2014/main" id="{B9E23E66-8DE5-F96A-3175-49CD46B51E85}"/>
              </a:ext>
            </a:extLst>
          </p:cNvPr>
          <p:cNvSpPr>
            <a:spLocks noGrp="1"/>
          </p:cNvSpPr>
          <p:nvPr>
            <p:ph sz="half" idx="2"/>
          </p:nvPr>
        </p:nvSpPr>
        <p:spPr>
          <a:xfrm>
            <a:off x="839788" y="3164619"/>
            <a:ext cx="10659485" cy="3025044"/>
          </a:xfrm>
        </p:spPr>
        <p:txBody>
          <a:bodyPr>
            <a:normAutofit/>
          </a:bodyPr>
          <a:lstStyle/>
          <a:p>
            <a:pPr marL="0" indent="0">
              <a:buNone/>
            </a:pPr>
            <a:r>
              <a:rPr lang="de-DE" b="1" dirty="0"/>
              <a:t>Beispiel:</a:t>
            </a:r>
            <a:br>
              <a:rPr lang="de-DE" dirty="0"/>
            </a:br>
            <a:endParaRPr lang="de-DE" dirty="0"/>
          </a:p>
          <a:p>
            <a:pPr marL="0" indent="0">
              <a:buNone/>
            </a:pPr>
            <a:r>
              <a:rPr lang="de-DE" b="1" dirty="0"/>
              <a:t>ERGO</a:t>
            </a:r>
            <a:r>
              <a:rPr lang="de-DE" dirty="0"/>
              <a:t> wirbt für Ausbildung und duales Studium ausdrücklich mit </a:t>
            </a:r>
            <a:r>
              <a:rPr lang="de-DE" b="1" dirty="0"/>
              <a:t>Videos eigener Auszubildender und Studierender</a:t>
            </a:r>
            <a:r>
              <a:rPr lang="de-DE" dirty="0"/>
              <a:t>. Genau das ist die richtige Richtung: echte Gesichter,</a:t>
            </a:r>
          </a:p>
          <a:p>
            <a:pPr marL="0" indent="0">
              <a:buNone/>
            </a:pPr>
            <a:r>
              <a:rPr lang="de-DE" sz="1400" dirty="0"/>
              <a:t>https://careers.munichre.com/de/ergo-ausbildung-und-duales-studium?utm_source=chatgpt.com echte Einblicke, echte Sprache.</a:t>
            </a:r>
            <a:endParaRPr lang="de-AT" sz="1400" dirty="0"/>
          </a:p>
        </p:txBody>
      </p:sp>
    </p:spTree>
    <p:extLst>
      <p:ext uri="{BB962C8B-B14F-4D97-AF65-F5344CB8AC3E}">
        <p14:creationId xmlns:p14="http://schemas.microsoft.com/office/powerpoint/2010/main" val="33341785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FBA7-1071-EB65-6651-24DAC369C2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3F87F3-0BBA-E5EB-B216-68C3F8FA9BE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BB064F3D-A346-7879-01AA-543450CD79E2}"/>
              </a:ext>
            </a:extLst>
          </p:cNvPr>
          <p:cNvSpPr>
            <a:spLocks noGrp="1"/>
          </p:cNvSpPr>
          <p:nvPr>
            <p:ph type="body" idx="1"/>
          </p:nvPr>
        </p:nvSpPr>
        <p:spPr>
          <a:xfrm>
            <a:off x="839788" y="2304592"/>
            <a:ext cx="9661374" cy="556942"/>
          </a:xfrm>
        </p:spPr>
        <p:txBody>
          <a:bodyPr>
            <a:normAutofit/>
          </a:bodyPr>
          <a:lstStyle/>
          <a:p>
            <a:r>
              <a:rPr lang="de-AT" dirty="0">
                <a:solidFill>
                  <a:srgbClr val="C00000"/>
                </a:solidFill>
              </a:rPr>
              <a:t>Weg 4: Echte Azubis als Recruiting-Gesichter</a:t>
            </a:r>
            <a:endParaRPr lang="de-DE" dirty="0">
              <a:solidFill>
                <a:srgbClr val="C00000"/>
              </a:solidFill>
            </a:endParaRPr>
          </a:p>
        </p:txBody>
      </p:sp>
      <p:sp>
        <p:nvSpPr>
          <p:cNvPr id="8" name="Foliennummernplatzhalter 7">
            <a:extLst>
              <a:ext uri="{FF2B5EF4-FFF2-40B4-BE49-F238E27FC236}">
                <a16:creationId xmlns:a16="http://schemas.microsoft.com/office/drawing/2014/main" id="{0B4F8FD9-AE9E-A721-376E-E0268FC047B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103</a:t>
            </a:fld>
            <a:endParaRPr lang="de-DE" dirty="0"/>
          </a:p>
        </p:txBody>
      </p:sp>
      <p:sp>
        <p:nvSpPr>
          <p:cNvPr id="5" name="Inhaltsplatzhalter 4">
            <a:extLst>
              <a:ext uri="{FF2B5EF4-FFF2-40B4-BE49-F238E27FC236}">
                <a16:creationId xmlns:a16="http://schemas.microsoft.com/office/drawing/2014/main" id="{ECB0BD60-223F-789F-B64E-D54F9E38A0BD}"/>
              </a:ext>
            </a:extLst>
          </p:cNvPr>
          <p:cNvSpPr>
            <a:spLocks noGrp="1"/>
          </p:cNvSpPr>
          <p:nvPr>
            <p:ph sz="half" idx="2"/>
          </p:nvPr>
        </p:nvSpPr>
        <p:spPr>
          <a:xfrm>
            <a:off x="839788" y="3164619"/>
            <a:ext cx="10659485" cy="3025044"/>
          </a:xfrm>
        </p:spPr>
        <p:txBody>
          <a:bodyPr>
            <a:normAutofit/>
          </a:bodyPr>
          <a:lstStyle/>
          <a:p>
            <a:pPr marL="0" indent="0">
              <a:buNone/>
            </a:pPr>
            <a:r>
              <a:rPr lang="de-DE" b="1" dirty="0"/>
              <a:t>Die 4 entscheidenden Erfolgsfaktoren:</a:t>
            </a:r>
          </a:p>
          <a:p>
            <a:pPr marL="514350" indent="-514350">
              <a:buFont typeface="+mj-lt"/>
              <a:buAutoNum type="arabicPeriod"/>
            </a:pPr>
            <a:r>
              <a:rPr lang="de-DE" dirty="0"/>
              <a:t> Echte Azubis statt </a:t>
            </a:r>
            <a:r>
              <a:rPr lang="de-DE" dirty="0" err="1"/>
              <a:t>geskripteter</a:t>
            </a:r>
            <a:r>
              <a:rPr lang="de-DE" dirty="0"/>
              <a:t> Werbesprache. </a:t>
            </a:r>
          </a:p>
          <a:p>
            <a:pPr marL="514350" indent="-514350">
              <a:buFont typeface="+mj-lt"/>
              <a:buAutoNum type="arabicPeriod"/>
            </a:pPr>
            <a:r>
              <a:rPr lang="de-DE" dirty="0"/>
              <a:t>Kurze, ehrliche Formate statt langer Imagefilme. </a:t>
            </a:r>
          </a:p>
          <a:p>
            <a:pPr marL="514350" indent="-514350">
              <a:buFont typeface="+mj-lt"/>
              <a:buAutoNum type="arabicPeriod"/>
            </a:pPr>
            <a:r>
              <a:rPr lang="de-DE" dirty="0"/>
              <a:t>Alltag zeigen, nicht nur Benefits aufzählen. </a:t>
            </a:r>
          </a:p>
          <a:p>
            <a:pPr marL="514350" indent="-514350">
              <a:buFont typeface="+mj-lt"/>
              <a:buAutoNum type="arabicPeriod"/>
            </a:pPr>
            <a:r>
              <a:rPr lang="de-DE" dirty="0"/>
              <a:t>Immer mit klarem nächsten Schritt enden: „Fragen? Schreib uns.“ oder „Jetzt Kennenlerntermin sichern.“</a:t>
            </a:r>
            <a:endParaRPr lang="de-AT" sz="1400" dirty="0"/>
          </a:p>
        </p:txBody>
      </p:sp>
    </p:spTree>
    <p:extLst>
      <p:ext uri="{BB962C8B-B14F-4D97-AF65-F5344CB8AC3E}">
        <p14:creationId xmlns:p14="http://schemas.microsoft.com/office/powerpoint/2010/main" val="6504860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2B3C-2AA7-BC6D-07BA-FD696ED8B1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C82CED-05B3-B539-13F6-81D2EE3EA108}"/>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603FFB1A-6916-7BD5-7542-BF87093D12FC}"/>
              </a:ext>
            </a:extLst>
          </p:cNvPr>
          <p:cNvSpPr>
            <a:spLocks noGrp="1"/>
          </p:cNvSpPr>
          <p:nvPr>
            <p:ph type="body" idx="1"/>
          </p:nvPr>
        </p:nvSpPr>
        <p:spPr>
          <a:xfrm>
            <a:off x="839788" y="2304592"/>
            <a:ext cx="9661374" cy="556942"/>
          </a:xfrm>
        </p:spPr>
        <p:txBody>
          <a:bodyPr>
            <a:normAutofit/>
          </a:bodyPr>
          <a:lstStyle/>
          <a:p>
            <a:r>
              <a:rPr lang="de-AT" dirty="0">
                <a:solidFill>
                  <a:srgbClr val="C00000"/>
                </a:solidFill>
              </a:rPr>
              <a:t>Weg 4: Echte Azubis als Recruiting-Gesichter</a:t>
            </a:r>
            <a:endParaRPr lang="de-DE" dirty="0">
              <a:solidFill>
                <a:srgbClr val="C00000"/>
              </a:solidFill>
            </a:endParaRPr>
          </a:p>
        </p:txBody>
      </p:sp>
      <p:sp>
        <p:nvSpPr>
          <p:cNvPr id="8" name="Foliennummernplatzhalter 7">
            <a:extLst>
              <a:ext uri="{FF2B5EF4-FFF2-40B4-BE49-F238E27FC236}">
                <a16:creationId xmlns:a16="http://schemas.microsoft.com/office/drawing/2014/main" id="{F4D0E4A7-4F43-8EE5-4DF5-8DCF701BCB7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104</a:t>
            </a:fld>
            <a:endParaRPr lang="de-DE" dirty="0"/>
          </a:p>
        </p:txBody>
      </p:sp>
      <p:sp>
        <p:nvSpPr>
          <p:cNvPr id="5" name="Inhaltsplatzhalter 4">
            <a:extLst>
              <a:ext uri="{FF2B5EF4-FFF2-40B4-BE49-F238E27FC236}">
                <a16:creationId xmlns:a16="http://schemas.microsoft.com/office/drawing/2014/main" id="{E5C7042B-193F-EA28-9C45-6F616DB1CFE3}"/>
              </a:ext>
            </a:extLst>
          </p:cNvPr>
          <p:cNvSpPr>
            <a:spLocks noGrp="1"/>
          </p:cNvSpPr>
          <p:nvPr>
            <p:ph sz="half" idx="2"/>
          </p:nvPr>
        </p:nvSpPr>
        <p:spPr>
          <a:xfrm>
            <a:off x="839788" y="3164619"/>
            <a:ext cx="10659485" cy="3025044"/>
          </a:xfrm>
        </p:spPr>
        <p:txBody>
          <a:bodyPr>
            <a:normAutofit/>
          </a:bodyPr>
          <a:lstStyle/>
          <a:p>
            <a:pPr marL="0" indent="0">
              <a:buNone/>
            </a:pPr>
            <a:r>
              <a:rPr lang="de-DE" b="1" dirty="0"/>
              <a:t>Wie bekannt machen? </a:t>
            </a:r>
          </a:p>
          <a:p>
            <a:r>
              <a:rPr lang="de-DE" dirty="0"/>
              <a:t>Über Instagram, TikTok, YouTube Shorts, die Karriereseite, QR-Codes auf Flyern und Aushängen sowie bei Schulaktionen.</a:t>
            </a:r>
            <a:br>
              <a:rPr lang="de-DE" dirty="0"/>
            </a:br>
            <a:endParaRPr lang="de-DE" dirty="0"/>
          </a:p>
          <a:p>
            <a:r>
              <a:rPr lang="de-DE" dirty="0"/>
              <a:t>Wichtig: dieselben Azubi-Gesichter möglichst auf mehreren Kanälen wieder auftauchen lassen. So entsteht Wiedererkennung.</a:t>
            </a:r>
            <a:endParaRPr lang="de-AT" sz="1400" dirty="0"/>
          </a:p>
        </p:txBody>
      </p:sp>
    </p:spTree>
    <p:extLst>
      <p:ext uri="{BB962C8B-B14F-4D97-AF65-F5344CB8AC3E}">
        <p14:creationId xmlns:p14="http://schemas.microsoft.com/office/powerpoint/2010/main" val="33597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D613B-6CFE-6AD8-3E58-4E1CFA11BB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33EE14-65EE-A043-1EDB-60C73D4E5D13}"/>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CB2A9C3-0E94-E79A-544C-F12437FEB49F}"/>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5: Virtuelle Kurzformate statt nur Präsenz</a:t>
            </a:r>
          </a:p>
        </p:txBody>
      </p:sp>
      <p:sp>
        <p:nvSpPr>
          <p:cNvPr id="8" name="Foliennummernplatzhalter 7">
            <a:extLst>
              <a:ext uri="{FF2B5EF4-FFF2-40B4-BE49-F238E27FC236}">
                <a16:creationId xmlns:a16="http://schemas.microsoft.com/office/drawing/2014/main" id="{05921CEB-2655-80D2-2AB3-A29FD1EF4FC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105</a:t>
            </a:fld>
            <a:endParaRPr lang="de-DE" dirty="0"/>
          </a:p>
        </p:txBody>
      </p:sp>
      <p:sp>
        <p:nvSpPr>
          <p:cNvPr id="5" name="Inhaltsplatzhalter 4">
            <a:extLst>
              <a:ext uri="{FF2B5EF4-FFF2-40B4-BE49-F238E27FC236}">
                <a16:creationId xmlns:a16="http://schemas.microsoft.com/office/drawing/2014/main" id="{7C672EDC-3B82-C6F9-643A-F8823DCB42C2}"/>
              </a:ext>
            </a:extLst>
          </p:cNvPr>
          <p:cNvSpPr>
            <a:spLocks noGrp="1"/>
          </p:cNvSpPr>
          <p:nvPr>
            <p:ph sz="half" idx="2"/>
          </p:nvPr>
        </p:nvSpPr>
        <p:spPr>
          <a:xfrm>
            <a:off x="839788" y="3164619"/>
            <a:ext cx="10659485" cy="3025044"/>
          </a:xfrm>
        </p:spPr>
        <p:txBody>
          <a:bodyPr>
            <a:normAutofit/>
          </a:bodyPr>
          <a:lstStyle/>
          <a:p>
            <a:pPr marL="0" indent="0">
              <a:buNone/>
            </a:pPr>
            <a:r>
              <a:rPr lang="de-DE" b="1" dirty="0"/>
              <a:t>Der „Dreh“:</a:t>
            </a:r>
          </a:p>
          <a:p>
            <a:pPr marL="0" indent="0">
              <a:buNone/>
            </a:pPr>
            <a:br>
              <a:rPr lang="de-DE" dirty="0"/>
            </a:br>
            <a:r>
              <a:rPr lang="de-DE" dirty="0"/>
              <a:t>Nicht jeder erste Kontakt muss vor Ort stattfinden.</a:t>
            </a:r>
            <a:br>
              <a:rPr lang="de-DE" dirty="0"/>
            </a:br>
            <a:r>
              <a:rPr lang="de-DE" dirty="0"/>
              <a:t>Gerade für Unsichere oder Spätentschlossene sind </a:t>
            </a:r>
            <a:r>
              <a:rPr lang="de-DE" b="1" dirty="0"/>
              <a:t>virtuelle Kurzformate</a:t>
            </a:r>
            <a:r>
              <a:rPr lang="de-DE" dirty="0"/>
              <a:t> ideal.</a:t>
            </a:r>
            <a:endParaRPr lang="de-AT" sz="1400" dirty="0"/>
          </a:p>
        </p:txBody>
      </p:sp>
    </p:spTree>
    <p:extLst>
      <p:ext uri="{BB962C8B-B14F-4D97-AF65-F5344CB8AC3E}">
        <p14:creationId xmlns:p14="http://schemas.microsoft.com/office/powerpoint/2010/main" val="2877161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DE8C-6A7B-9023-C35A-64B3E0E0E1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496688-9534-9668-AB23-B8F0AEB1E417}"/>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BAA13BEC-2776-914C-6F7F-18BA49066530}"/>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5: Virtuelle Kurzformate statt nur Präsenz</a:t>
            </a:r>
          </a:p>
        </p:txBody>
      </p:sp>
      <p:sp>
        <p:nvSpPr>
          <p:cNvPr id="8" name="Foliennummernplatzhalter 7">
            <a:extLst>
              <a:ext uri="{FF2B5EF4-FFF2-40B4-BE49-F238E27FC236}">
                <a16:creationId xmlns:a16="http://schemas.microsoft.com/office/drawing/2014/main" id="{A58FD1AD-A8B0-D602-962A-22B76BA88C8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106</a:t>
            </a:fld>
            <a:endParaRPr lang="de-DE" dirty="0"/>
          </a:p>
        </p:txBody>
      </p:sp>
      <p:sp>
        <p:nvSpPr>
          <p:cNvPr id="5" name="Inhaltsplatzhalter 4">
            <a:extLst>
              <a:ext uri="{FF2B5EF4-FFF2-40B4-BE49-F238E27FC236}">
                <a16:creationId xmlns:a16="http://schemas.microsoft.com/office/drawing/2014/main" id="{B0D78612-5BBE-CE69-8730-90E16402B7B0}"/>
              </a:ext>
            </a:extLst>
          </p:cNvPr>
          <p:cNvSpPr>
            <a:spLocks noGrp="1"/>
          </p:cNvSpPr>
          <p:nvPr>
            <p:ph sz="half" idx="2"/>
          </p:nvPr>
        </p:nvSpPr>
        <p:spPr>
          <a:xfrm>
            <a:off x="839788" y="3164619"/>
            <a:ext cx="10659485" cy="3025044"/>
          </a:xfrm>
        </p:spPr>
        <p:txBody>
          <a:bodyPr>
            <a:normAutofit/>
          </a:bodyPr>
          <a:lstStyle/>
          <a:p>
            <a:pPr marL="0" indent="0">
              <a:buNone/>
            </a:pPr>
            <a:r>
              <a:rPr lang="de-DE" b="1" dirty="0"/>
              <a:t>Wie?</a:t>
            </a:r>
          </a:p>
          <a:p>
            <a:r>
              <a:rPr lang="de-DE" dirty="0"/>
              <a:t> 30 Minuten online. </a:t>
            </a:r>
          </a:p>
          <a:p>
            <a:r>
              <a:rPr lang="de-DE" dirty="0"/>
              <a:t>Ein kurzer Einblick in Beruf oder Betrieb. </a:t>
            </a:r>
          </a:p>
          <a:p>
            <a:r>
              <a:rPr lang="de-DE" dirty="0"/>
              <a:t>Danach 10 Minuten Fragen.</a:t>
            </a:r>
          </a:p>
          <a:p>
            <a:pPr marL="0" indent="0">
              <a:buNone/>
            </a:pPr>
            <a:br>
              <a:rPr lang="de-DE" dirty="0"/>
            </a:br>
            <a:r>
              <a:rPr lang="de-DE" dirty="0"/>
              <a:t>Oder: unverbindliches Online-Kennenlerngespräch vor der Bewerbung.</a:t>
            </a:r>
            <a:endParaRPr lang="de-AT" sz="1400" dirty="0"/>
          </a:p>
        </p:txBody>
      </p:sp>
    </p:spTree>
    <p:extLst>
      <p:ext uri="{BB962C8B-B14F-4D97-AF65-F5344CB8AC3E}">
        <p14:creationId xmlns:p14="http://schemas.microsoft.com/office/powerpoint/2010/main" val="41571461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978C-F3D7-7A8D-00EF-55D448F5B0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FAA1DB-48CE-92E1-5635-477CAF74D193}"/>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9AB9F522-8E41-FB3A-CF65-BAD6EC4DEABA}"/>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5: Virtuelle Kurzformate statt nur Präsenz</a:t>
            </a:r>
          </a:p>
        </p:txBody>
      </p:sp>
      <p:sp>
        <p:nvSpPr>
          <p:cNvPr id="8" name="Foliennummernplatzhalter 7">
            <a:extLst>
              <a:ext uri="{FF2B5EF4-FFF2-40B4-BE49-F238E27FC236}">
                <a16:creationId xmlns:a16="http://schemas.microsoft.com/office/drawing/2014/main" id="{3D6B410D-707A-9AF8-8C2E-9AC31AF14029}"/>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107</a:t>
            </a:fld>
            <a:endParaRPr lang="de-DE" dirty="0"/>
          </a:p>
        </p:txBody>
      </p:sp>
      <p:sp>
        <p:nvSpPr>
          <p:cNvPr id="5" name="Inhaltsplatzhalter 4">
            <a:extLst>
              <a:ext uri="{FF2B5EF4-FFF2-40B4-BE49-F238E27FC236}">
                <a16:creationId xmlns:a16="http://schemas.microsoft.com/office/drawing/2014/main" id="{1D9D1E7D-825B-3058-A05F-35EDDCE650B7}"/>
              </a:ext>
            </a:extLst>
          </p:cNvPr>
          <p:cNvSpPr>
            <a:spLocks noGrp="1"/>
          </p:cNvSpPr>
          <p:nvPr>
            <p:ph sz="half" idx="2"/>
          </p:nvPr>
        </p:nvSpPr>
        <p:spPr>
          <a:xfrm>
            <a:off x="839788" y="3164619"/>
            <a:ext cx="10659485" cy="3025044"/>
          </a:xfrm>
        </p:spPr>
        <p:txBody>
          <a:bodyPr>
            <a:normAutofit/>
          </a:bodyPr>
          <a:lstStyle/>
          <a:p>
            <a:pPr marL="0" indent="0">
              <a:buNone/>
            </a:pPr>
            <a:r>
              <a:rPr lang="de-DE" b="1" dirty="0"/>
              <a:t>Beispiel:</a:t>
            </a:r>
          </a:p>
          <a:p>
            <a:r>
              <a:rPr lang="de-DE" b="1" dirty="0"/>
              <a:t>Rosenberger</a:t>
            </a:r>
            <a:r>
              <a:rPr lang="de-DE" dirty="0"/>
              <a:t> bietet offizielle </a:t>
            </a:r>
            <a:r>
              <a:rPr lang="de-DE" b="1" dirty="0"/>
              <a:t>Online Meetings zur Ausbildung</a:t>
            </a:r>
            <a:r>
              <a:rPr lang="de-DE" dirty="0"/>
              <a:t> bzw. unverbindliche Online-Kennenlerngespräche an, bei denen Interessierte vor der Bewerbung mit Ansprechpartnern sprechen können. </a:t>
            </a:r>
          </a:p>
          <a:p>
            <a:pPr marL="0" indent="0">
              <a:buNone/>
            </a:pPr>
            <a:endParaRPr lang="de-DE" sz="1400" dirty="0"/>
          </a:p>
          <a:p>
            <a:pPr marL="0" indent="0">
              <a:buNone/>
            </a:pPr>
            <a:r>
              <a:rPr lang="de-AT" sz="1400" dirty="0"/>
              <a:t>https://www.rosenberger.com/career/online-meeting-apprenticeship/?utm_source=chatgpt.com</a:t>
            </a:r>
          </a:p>
        </p:txBody>
      </p:sp>
    </p:spTree>
    <p:extLst>
      <p:ext uri="{BB962C8B-B14F-4D97-AF65-F5344CB8AC3E}">
        <p14:creationId xmlns:p14="http://schemas.microsoft.com/office/powerpoint/2010/main" val="25751164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C020-7107-BC46-89E9-7C7BACEEFE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A8A4FB-805F-E18F-9407-5D0572CD458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CAA3E64C-1DE1-EA36-C701-6551B2B5E8FD}"/>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5: Virtuelle Kurzformate statt nur Präsenz</a:t>
            </a:r>
          </a:p>
        </p:txBody>
      </p:sp>
      <p:sp>
        <p:nvSpPr>
          <p:cNvPr id="8" name="Foliennummernplatzhalter 7">
            <a:extLst>
              <a:ext uri="{FF2B5EF4-FFF2-40B4-BE49-F238E27FC236}">
                <a16:creationId xmlns:a16="http://schemas.microsoft.com/office/drawing/2014/main" id="{7B2E9E42-953B-92CB-8122-BB6AFD3A268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108</a:t>
            </a:fld>
            <a:endParaRPr lang="de-DE" dirty="0"/>
          </a:p>
        </p:txBody>
      </p:sp>
      <p:sp>
        <p:nvSpPr>
          <p:cNvPr id="5" name="Inhaltsplatzhalter 4">
            <a:extLst>
              <a:ext uri="{FF2B5EF4-FFF2-40B4-BE49-F238E27FC236}">
                <a16:creationId xmlns:a16="http://schemas.microsoft.com/office/drawing/2014/main" id="{F94946A7-A678-D113-2948-2785EA1A7DE8}"/>
              </a:ext>
            </a:extLst>
          </p:cNvPr>
          <p:cNvSpPr>
            <a:spLocks noGrp="1"/>
          </p:cNvSpPr>
          <p:nvPr>
            <p:ph sz="half" idx="2"/>
          </p:nvPr>
        </p:nvSpPr>
        <p:spPr>
          <a:xfrm>
            <a:off x="839788" y="3164619"/>
            <a:ext cx="10659485" cy="3025044"/>
          </a:xfrm>
        </p:spPr>
        <p:txBody>
          <a:bodyPr>
            <a:normAutofit lnSpcReduction="10000"/>
          </a:bodyPr>
          <a:lstStyle/>
          <a:p>
            <a:pPr marL="0" indent="0">
              <a:buNone/>
            </a:pPr>
            <a:r>
              <a:rPr lang="de-DE" b="1" dirty="0"/>
              <a:t>Die 4 entscheidenden Erfolgsfaktoren: </a:t>
            </a:r>
          </a:p>
          <a:p>
            <a:endParaRPr lang="de-DE" dirty="0"/>
          </a:p>
          <a:p>
            <a:r>
              <a:rPr lang="de-DE" dirty="0"/>
              <a:t>Kurz halten, maximal 30 Minuten. </a:t>
            </a:r>
          </a:p>
          <a:p>
            <a:r>
              <a:rPr lang="de-DE" dirty="0"/>
              <a:t>Keine Frontalpräsentation, sondern Fragen zulassen. </a:t>
            </a:r>
          </a:p>
          <a:p>
            <a:r>
              <a:rPr lang="de-DE" dirty="0"/>
              <a:t>Echte Ansprechpartner statt anonymer Vortrag. </a:t>
            </a:r>
          </a:p>
          <a:p>
            <a:r>
              <a:rPr lang="de-DE" dirty="0"/>
              <a:t>Direkt den nächsten Schritt</a:t>
            </a:r>
            <a:endParaRPr lang="de-AT" sz="1400" dirty="0"/>
          </a:p>
        </p:txBody>
      </p:sp>
    </p:spTree>
    <p:extLst>
      <p:ext uri="{BB962C8B-B14F-4D97-AF65-F5344CB8AC3E}">
        <p14:creationId xmlns:p14="http://schemas.microsoft.com/office/powerpoint/2010/main" val="30052493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CDCD5-E2F8-B78B-67F7-D96BB93523B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25C007-D56D-E9DF-0B59-AD9AB6BE6A61}"/>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CCFAFC8-2458-F735-294E-3824674201CF}"/>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6: </a:t>
            </a:r>
            <a:r>
              <a:rPr lang="de-DE" dirty="0" err="1">
                <a:solidFill>
                  <a:srgbClr val="C00000"/>
                </a:solidFill>
              </a:rPr>
              <a:t>Social</a:t>
            </a:r>
            <a:r>
              <a:rPr lang="de-DE" dirty="0">
                <a:solidFill>
                  <a:srgbClr val="C00000"/>
                </a:solidFill>
              </a:rPr>
              <a:t> Recruiting mit echten Einblicken</a:t>
            </a:r>
          </a:p>
        </p:txBody>
      </p:sp>
      <p:sp>
        <p:nvSpPr>
          <p:cNvPr id="8" name="Foliennummernplatzhalter 7">
            <a:extLst>
              <a:ext uri="{FF2B5EF4-FFF2-40B4-BE49-F238E27FC236}">
                <a16:creationId xmlns:a16="http://schemas.microsoft.com/office/drawing/2014/main" id="{EDE81559-E9AE-7066-C55D-162DB4AF356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109</a:t>
            </a:fld>
            <a:endParaRPr lang="de-DE" dirty="0"/>
          </a:p>
        </p:txBody>
      </p:sp>
      <p:sp>
        <p:nvSpPr>
          <p:cNvPr id="5" name="Inhaltsplatzhalter 4">
            <a:extLst>
              <a:ext uri="{FF2B5EF4-FFF2-40B4-BE49-F238E27FC236}">
                <a16:creationId xmlns:a16="http://schemas.microsoft.com/office/drawing/2014/main" id="{5071C872-FF2A-8D97-852F-1A5472C7A7AC}"/>
              </a:ext>
            </a:extLst>
          </p:cNvPr>
          <p:cNvSpPr>
            <a:spLocks noGrp="1"/>
          </p:cNvSpPr>
          <p:nvPr>
            <p:ph sz="half" idx="2"/>
          </p:nvPr>
        </p:nvSpPr>
        <p:spPr>
          <a:xfrm>
            <a:off x="839788" y="3164619"/>
            <a:ext cx="10659485" cy="3025044"/>
          </a:xfrm>
        </p:spPr>
        <p:txBody>
          <a:bodyPr>
            <a:normAutofit/>
          </a:bodyPr>
          <a:lstStyle/>
          <a:p>
            <a:pPr marL="0" indent="0">
              <a:buNone/>
            </a:pPr>
            <a:r>
              <a:rPr lang="de-DE" b="1" dirty="0"/>
              <a:t>Der „Dreh“:</a:t>
            </a:r>
            <a:br>
              <a:rPr lang="de-DE" dirty="0"/>
            </a:br>
            <a:endParaRPr lang="de-DE" dirty="0"/>
          </a:p>
          <a:p>
            <a:pPr marL="0" indent="0">
              <a:buNone/>
            </a:pPr>
            <a:r>
              <a:rPr lang="de-DE" dirty="0"/>
              <a:t>Nicht einfach „auch mal </a:t>
            </a:r>
            <a:r>
              <a:rPr lang="de-DE" dirty="0" err="1"/>
              <a:t>Social</a:t>
            </a:r>
            <a:r>
              <a:rPr lang="de-DE" dirty="0"/>
              <a:t> Media machen“.</a:t>
            </a:r>
            <a:br>
              <a:rPr lang="de-DE" dirty="0"/>
            </a:br>
            <a:r>
              <a:rPr lang="de-DE" dirty="0"/>
              <a:t>Sondern Ausbildung so zeigen, dass junge Menschen hängen bleiben.</a:t>
            </a:r>
            <a:endParaRPr lang="de-AT" sz="1400" dirty="0"/>
          </a:p>
        </p:txBody>
      </p:sp>
    </p:spTree>
    <p:extLst>
      <p:ext uri="{BB962C8B-B14F-4D97-AF65-F5344CB8AC3E}">
        <p14:creationId xmlns:p14="http://schemas.microsoft.com/office/powerpoint/2010/main" val="154181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CC51D-8C18-B944-50A4-F2EDB7990A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A56E0B-15A7-8C10-83D7-1B0A677CA1B1}"/>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DAB99FA5-F948-414C-6CC3-A6F11328C27A}"/>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242130C5-4AD1-FBA5-3428-91CD1633FE5F}"/>
              </a:ext>
            </a:extLst>
          </p:cNvPr>
          <p:cNvSpPr>
            <a:spLocks noGrp="1"/>
          </p:cNvSpPr>
          <p:nvPr>
            <p:ph sz="half" idx="2"/>
          </p:nvPr>
        </p:nvSpPr>
        <p:spPr>
          <a:xfrm>
            <a:off x="839788" y="3164619"/>
            <a:ext cx="9661374" cy="3025044"/>
          </a:xfrm>
        </p:spPr>
        <p:txBody>
          <a:bodyPr>
            <a:normAutofit/>
          </a:bodyPr>
          <a:lstStyle/>
          <a:p>
            <a:r>
              <a:rPr lang="de-AT" dirty="0"/>
              <a:t>Um Ideen, die Sie leicht nachmachen können. </a:t>
            </a:r>
          </a:p>
          <a:p>
            <a:r>
              <a:rPr lang="de-AT" dirty="0"/>
              <a:t>Beispiele, die nicht nur für Großunternehmen taugen.</a:t>
            </a:r>
            <a:br>
              <a:rPr lang="de-AT" dirty="0"/>
            </a:br>
            <a:r>
              <a:rPr lang="de-AT" dirty="0"/>
              <a:t>Und ja, es geht auch um überraschendes. Sie sollen ja Lust bekommen, die Dinge auszuprobieren!</a:t>
            </a:r>
          </a:p>
          <a:p>
            <a:pPr marL="0" indent="0">
              <a:buNone/>
            </a:pPr>
            <a:endParaRPr lang="de-AT" dirty="0"/>
          </a:p>
          <a:p>
            <a:pPr marL="0" indent="0">
              <a:buNone/>
            </a:pPr>
            <a:r>
              <a:rPr lang="de-AT" dirty="0"/>
              <a:t>Denn eines ist auch klar:</a:t>
            </a:r>
          </a:p>
          <a:p>
            <a:pPr marL="0" indent="0">
              <a:buNone/>
            </a:pPr>
            <a:endParaRPr lang="de-AT" dirty="0"/>
          </a:p>
          <a:p>
            <a:pPr marL="0" indent="0">
              <a:buNone/>
            </a:pPr>
            <a:endParaRPr lang="de-DE" sz="2000" dirty="0"/>
          </a:p>
        </p:txBody>
      </p:sp>
      <p:sp>
        <p:nvSpPr>
          <p:cNvPr id="8" name="Foliennummernplatzhalter 7">
            <a:extLst>
              <a:ext uri="{FF2B5EF4-FFF2-40B4-BE49-F238E27FC236}">
                <a16:creationId xmlns:a16="http://schemas.microsoft.com/office/drawing/2014/main" id="{C0535D0B-4DB5-2896-3383-D0B2B077078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a:t>
            </a:fld>
            <a:endParaRPr lang="de-DE" dirty="0"/>
          </a:p>
        </p:txBody>
      </p:sp>
    </p:spTree>
    <p:extLst>
      <p:ext uri="{BB962C8B-B14F-4D97-AF65-F5344CB8AC3E}">
        <p14:creationId xmlns:p14="http://schemas.microsoft.com/office/powerpoint/2010/main" val="4552480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BDA9-51D0-3FE3-280C-FBE93FF609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A4FB12-37A8-067E-6B60-FACA4DED23E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5A1A00E5-D905-9D03-03F6-AC8415C2B9C3}"/>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6: </a:t>
            </a:r>
            <a:r>
              <a:rPr lang="de-DE" dirty="0" err="1">
                <a:solidFill>
                  <a:srgbClr val="C00000"/>
                </a:solidFill>
              </a:rPr>
              <a:t>Social</a:t>
            </a:r>
            <a:r>
              <a:rPr lang="de-DE" dirty="0">
                <a:solidFill>
                  <a:srgbClr val="C00000"/>
                </a:solidFill>
              </a:rPr>
              <a:t> Recruiting mit echten Einblicken</a:t>
            </a:r>
          </a:p>
        </p:txBody>
      </p:sp>
      <p:sp>
        <p:nvSpPr>
          <p:cNvPr id="8" name="Foliennummernplatzhalter 7">
            <a:extLst>
              <a:ext uri="{FF2B5EF4-FFF2-40B4-BE49-F238E27FC236}">
                <a16:creationId xmlns:a16="http://schemas.microsoft.com/office/drawing/2014/main" id="{40A3AA5C-F50D-A798-EA39-E5E0440C2BA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110</a:t>
            </a:fld>
            <a:endParaRPr lang="de-DE" dirty="0"/>
          </a:p>
        </p:txBody>
      </p:sp>
      <p:sp>
        <p:nvSpPr>
          <p:cNvPr id="5" name="Inhaltsplatzhalter 4">
            <a:extLst>
              <a:ext uri="{FF2B5EF4-FFF2-40B4-BE49-F238E27FC236}">
                <a16:creationId xmlns:a16="http://schemas.microsoft.com/office/drawing/2014/main" id="{32149558-4FF6-42D1-0B21-8E950E9C4126}"/>
              </a:ext>
            </a:extLst>
          </p:cNvPr>
          <p:cNvSpPr>
            <a:spLocks noGrp="1"/>
          </p:cNvSpPr>
          <p:nvPr>
            <p:ph sz="half" idx="2"/>
          </p:nvPr>
        </p:nvSpPr>
        <p:spPr>
          <a:xfrm>
            <a:off x="839788" y="3164619"/>
            <a:ext cx="10659485" cy="3025044"/>
          </a:xfrm>
        </p:spPr>
        <p:txBody>
          <a:bodyPr>
            <a:normAutofit fontScale="85000" lnSpcReduction="20000"/>
          </a:bodyPr>
          <a:lstStyle/>
          <a:p>
            <a:pPr marL="0" indent="0">
              <a:buNone/>
            </a:pPr>
            <a:r>
              <a:rPr lang="de-DE" b="1" dirty="0"/>
              <a:t>Wie?</a:t>
            </a:r>
            <a:br>
              <a:rPr lang="de-DE" dirty="0"/>
            </a:br>
            <a:r>
              <a:rPr lang="de-DE" dirty="0"/>
              <a:t>Kurze Clips und Reels mit klaren Themen: </a:t>
            </a:r>
          </a:p>
          <a:p>
            <a:r>
              <a:rPr lang="de-DE" dirty="0"/>
              <a:t>„Ein Tag mit unserem Azubi“ </a:t>
            </a:r>
          </a:p>
          <a:p>
            <a:r>
              <a:rPr lang="de-DE" dirty="0"/>
              <a:t>„Was verdiene ich?“ </a:t>
            </a:r>
          </a:p>
          <a:p>
            <a:r>
              <a:rPr lang="de-DE" dirty="0"/>
              <a:t>„Was war am Anfang schwer?“ </a:t>
            </a:r>
          </a:p>
          <a:p>
            <a:r>
              <a:rPr lang="de-DE" dirty="0"/>
              <a:t>„Was hat mich überrascht?“ </a:t>
            </a:r>
          </a:p>
          <a:p>
            <a:r>
              <a:rPr lang="de-DE" dirty="0"/>
              <a:t>„Warum ich hier geblieben bin“ </a:t>
            </a:r>
          </a:p>
          <a:p>
            <a:r>
              <a:rPr lang="de-DE" dirty="0"/>
              <a:t>Wichtig: wenig Werbesprache, viel echter Alltag.</a:t>
            </a:r>
            <a:endParaRPr lang="de-AT" sz="1400" dirty="0"/>
          </a:p>
        </p:txBody>
      </p:sp>
    </p:spTree>
    <p:extLst>
      <p:ext uri="{BB962C8B-B14F-4D97-AF65-F5344CB8AC3E}">
        <p14:creationId xmlns:p14="http://schemas.microsoft.com/office/powerpoint/2010/main" val="29198933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DCB60-F5AD-9304-67FC-A4CC3D4809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6C1EAA-8783-9BAB-A049-4497CF7E1660}"/>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B7BAD958-0F09-0465-8A3A-F0E52845120F}"/>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6: </a:t>
            </a:r>
            <a:r>
              <a:rPr lang="de-DE" dirty="0" err="1">
                <a:solidFill>
                  <a:srgbClr val="C00000"/>
                </a:solidFill>
              </a:rPr>
              <a:t>Social</a:t>
            </a:r>
            <a:r>
              <a:rPr lang="de-DE" dirty="0">
                <a:solidFill>
                  <a:srgbClr val="C00000"/>
                </a:solidFill>
              </a:rPr>
              <a:t> Recruiting mit echten Einblicken</a:t>
            </a:r>
          </a:p>
        </p:txBody>
      </p:sp>
      <p:sp>
        <p:nvSpPr>
          <p:cNvPr id="8" name="Foliennummernplatzhalter 7">
            <a:extLst>
              <a:ext uri="{FF2B5EF4-FFF2-40B4-BE49-F238E27FC236}">
                <a16:creationId xmlns:a16="http://schemas.microsoft.com/office/drawing/2014/main" id="{19770EB5-4F70-C778-25C6-83782C8F7B4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111</a:t>
            </a:fld>
            <a:endParaRPr lang="de-DE" dirty="0"/>
          </a:p>
        </p:txBody>
      </p:sp>
      <p:sp>
        <p:nvSpPr>
          <p:cNvPr id="5" name="Inhaltsplatzhalter 4">
            <a:extLst>
              <a:ext uri="{FF2B5EF4-FFF2-40B4-BE49-F238E27FC236}">
                <a16:creationId xmlns:a16="http://schemas.microsoft.com/office/drawing/2014/main" id="{A6BC7F1D-C507-89BC-D4F1-913DCB46CD01}"/>
              </a:ext>
            </a:extLst>
          </p:cNvPr>
          <p:cNvSpPr>
            <a:spLocks noGrp="1"/>
          </p:cNvSpPr>
          <p:nvPr>
            <p:ph sz="half" idx="2"/>
          </p:nvPr>
        </p:nvSpPr>
        <p:spPr>
          <a:xfrm>
            <a:off x="839788" y="3164619"/>
            <a:ext cx="10659485" cy="3025044"/>
          </a:xfrm>
        </p:spPr>
        <p:txBody>
          <a:bodyPr>
            <a:normAutofit/>
          </a:bodyPr>
          <a:lstStyle/>
          <a:p>
            <a:pPr marL="0" indent="0">
              <a:buNone/>
            </a:pPr>
            <a:r>
              <a:rPr lang="de-DE" b="1" dirty="0"/>
              <a:t>Beispiel:</a:t>
            </a:r>
            <a:br>
              <a:rPr lang="de-DE" dirty="0"/>
            </a:br>
            <a:endParaRPr lang="de-DE" dirty="0"/>
          </a:p>
          <a:p>
            <a:pPr marL="0" indent="0">
              <a:buNone/>
            </a:pPr>
            <a:r>
              <a:rPr lang="de-DE" b="1" dirty="0"/>
              <a:t>ALDI Nord</a:t>
            </a:r>
            <a:r>
              <a:rPr lang="de-DE" dirty="0"/>
              <a:t> hat 2026 einen eigenen </a:t>
            </a:r>
            <a:r>
              <a:rPr lang="de-DE" b="1" dirty="0"/>
              <a:t>TikTok-Karrierekanal</a:t>
            </a:r>
            <a:r>
              <a:rPr lang="de-DE" dirty="0"/>
              <a:t> für Nachwuchskräfte gestartet. Das ist ein starkes Beispiel, weil das Unternehmen Ausbildung plattformgerecht inszeniert: kurze Formate, junge Gesichter, klare Ansprache. </a:t>
            </a:r>
          </a:p>
          <a:p>
            <a:pPr marL="0" indent="0">
              <a:buNone/>
            </a:pPr>
            <a:r>
              <a:rPr lang="de-AT" sz="1400" dirty="0"/>
              <a:t>https://www.aldi-nord.de/unternehmen/presse/pressemitteilungen/aldi-nord-startet-tiktok-karrierekanal.html?utm_source=chatgpt.com</a:t>
            </a:r>
          </a:p>
        </p:txBody>
      </p:sp>
    </p:spTree>
    <p:extLst>
      <p:ext uri="{BB962C8B-B14F-4D97-AF65-F5344CB8AC3E}">
        <p14:creationId xmlns:p14="http://schemas.microsoft.com/office/powerpoint/2010/main" val="23670555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032C3-A2C8-3942-8037-33287B0B1B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75418A-2C24-86FE-30B2-B52B0F14FB98}"/>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F6C9C961-D8BC-176F-EA87-16D192DFE223}"/>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6: </a:t>
            </a:r>
            <a:r>
              <a:rPr lang="de-DE" dirty="0" err="1">
                <a:solidFill>
                  <a:srgbClr val="C00000"/>
                </a:solidFill>
              </a:rPr>
              <a:t>Social</a:t>
            </a:r>
            <a:r>
              <a:rPr lang="de-DE" dirty="0">
                <a:solidFill>
                  <a:srgbClr val="C00000"/>
                </a:solidFill>
              </a:rPr>
              <a:t> Recruiting mit echten Einblicken</a:t>
            </a:r>
          </a:p>
        </p:txBody>
      </p:sp>
      <p:sp>
        <p:nvSpPr>
          <p:cNvPr id="8" name="Foliennummernplatzhalter 7">
            <a:extLst>
              <a:ext uri="{FF2B5EF4-FFF2-40B4-BE49-F238E27FC236}">
                <a16:creationId xmlns:a16="http://schemas.microsoft.com/office/drawing/2014/main" id="{D625D5E5-31B3-8693-00A2-F7D6F30206D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112</a:t>
            </a:fld>
            <a:endParaRPr lang="de-DE" dirty="0"/>
          </a:p>
        </p:txBody>
      </p:sp>
      <p:sp>
        <p:nvSpPr>
          <p:cNvPr id="5" name="Inhaltsplatzhalter 4">
            <a:extLst>
              <a:ext uri="{FF2B5EF4-FFF2-40B4-BE49-F238E27FC236}">
                <a16:creationId xmlns:a16="http://schemas.microsoft.com/office/drawing/2014/main" id="{BE328E14-2C0F-5F3A-155A-240F08448248}"/>
              </a:ext>
            </a:extLst>
          </p:cNvPr>
          <p:cNvSpPr>
            <a:spLocks noGrp="1"/>
          </p:cNvSpPr>
          <p:nvPr>
            <p:ph sz="half" idx="2"/>
          </p:nvPr>
        </p:nvSpPr>
        <p:spPr>
          <a:xfrm>
            <a:off x="849084" y="3164619"/>
            <a:ext cx="10659485" cy="3025044"/>
          </a:xfrm>
        </p:spPr>
        <p:txBody>
          <a:bodyPr>
            <a:normAutofit/>
          </a:bodyPr>
          <a:lstStyle/>
          <a:p>
            <a:pPr marL="0" indent="0">
              <a:buNone/>
            </a:pPr>
            <a:r>
              <a:rPr lang="de-DE" b="1" dirty="0"/>
              <a:t>Die 4 entscheidenden Erfolgsfaktoren: </a:t>
            </a:r>
          </a:p>
          <a:p>
            <a:pPr marL="514350" indent="-514350">
              <a:buFont typeface="+mj-lt"/>
              <a:buAutoNum type="arabicPeriod"/>
            </a:pPr>
            <a:r>
              <a:rPr lang="de-DE" dirty="0"/>
              <a:t>Lieber regelmäßig kleine Clips als seltene Hochglanzproduktionen. </a:t>
            </a:r>
          </a:p>
          <a:p>
            <a:pPr marL="514350" indent="-514350">
              <a:buFont typeface="+mj-lt"/>
              <a:buAutoNum type="arabicPeriod"/>
            </a:pPr>
            <a:r>
              <a:rPr lang="de-DE" dirty="0"/>
              <a:t>Echte Azubis und echte Sprache. </a:t>
            </a:r>
          </a:p>
          <a:p>
            <a:pPr marL="514350" indent="-514350">
              <a:buFont typeface="+mj-lt"/>
              <a:buAutoNum type="arabicPeriod"/>
            </a:pPr>
            <a:r>
              <a:rPr lang="de-DE" dirty="0"/>
              <a:t>Ein Format wiederholen, das funktioniert. </a:t>
            </a:r>
          </a:p>
          <a:p>
            <a:pPr marL="514350" indent="-514350">
              <a:buFont typeface="+mj-lt"/>
              <a:buAutoNum type="arabicPeriod"/>
            </a:pPr>
            <a:r>
              <a:rPr lang="de-DE" dirty="0"/>
              <a:t>Immer eine Brücke in den nächsten Schritt bauen: „Mehr erfahren“, „Fragen stellen“, „Kennenlernen buchen“.</a:t>
            </a:r>
            <a:endParaRPr lang="de-AT" sz="1400" dirty="0"/>
          </a:p>
        </p:txBody>
      </p:sp>
    </p:spTree>
    <p:extLst>
      <p:ext uri="{BB962C8B-B14F-4D97-AF65-F5344CB8AC3E}">
        <p14:creationId xmlns:p14="http://schemas.microsoft.com/office/powerpoint/2010/main" val="41373459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EEE7B-960C-C150-B53F-FC39145460A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F4913E-D9C3-C481-6219-DC6506BE02D9}"/>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91DA0B0B-FB36-7C91-DDE9-6B4F62F038F3}"/>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6: </a:t>
            </a:r>
            <a:r>
              <a:rPr lang="de-DE" dirty="0" err="1">
                <a:solidFill>
                  <a:srgbClr val="C00000"/>
                </a:solidFill>
              </a:rPr>
              <a:t>Social</a:t>
            </a:r>
            <a:r>
              <a:rPr lang="de-DE" dirty="0">
                <a:solidFill>
                  <a:srgbClr val="C00000"/>
                </a:solidFill>
              </a:rPr>
              <a:t> Recruiting mit echten Einblicken</a:t>
            </a:r>
          </a:p>
        </p:txBody>
      </p:sp>
      <p:sp>
        <p:nvSpPr>
          <p:cNvPr id="8" name="Foliennummernplatzhalter 7">
            <a:extLst>
              <a:ext uri="{FF2B5EF4-FFF2-40B4-BE49-F238E27FC236}">
                <a16:creationId xmlns:a16="http://schemas.microsoft.com/office/drawing/2014/main" id="{27320264-6E3E-612C-170E-30F63E84ADA8}"/>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113</a:t>
            </a:fld>
            <a:endParaRPr lang="de-DE" dirty="0"/>
          </a:p>
        </p:txBody>
      </p:sp>
      <p:sp>
        <p:nvSpPr>
          <p:cNvPr id="5" name="Inhaltsplatzhalter 4">
            <a:extLst>
              <a:ext uri="{FF2B5EF4-FFF2-40B4-BE49-F238E27FC236}">
                <a16:creationId xmlns:a16="http://schemas.microsoft.com/office/drawing/2014/main" id="{E0074EC2-5A36-DEA7-139F-2E31BB3F6E38}"/>
              </a:ext>
            </a:extLst>
          </p:cNvPr>
          <p:cNvSpPr>
            <a:spLocks noGrp="1"/>
          </p:cNvSpPr>
          <p:nvPr>
            <p:ph sz="half" idx="2"/>
          </p:nvPr>
        </p:nvSpPr>
        <p:spPr>
          <a:xfrm>
            <a:off x="849084" y="3164619"/>
            <a:ext cx="10659485" cy="3025044"/>
          </a:xfrm>
        </p:spPr>
        <p:txBody>
          <a:bodyPr>
            <a:normAutofit/>
          </a:bodyPr>
          <a:lstStyle/>
          <a:p>
            <a:pPr marL="0" indent="0">
              <a:buNone/>
            </a:pPr>
            <a:r>
              <a:rPr lang="de-DE" b="1" dirty="0"/>
              <a:t>Wie bekannt machen? </a:t>
            </a:r>
          </a:p>
          <a:p>
            <a:r>
              <a:rPr lang="de-DE" dirty="0"/>
              <a:t>Über Instagram, TikTok, YouTube Shorts, QR-Codes auf Flyern, Karriereseite, Schulaktionen und Messenger-Links. </a:t>
            </a:r>
          </a:p>
          <a:p>
            <a:r>
              <a:rPr lang="de-DE" dirty="0"/>
              <a:t>Wichtig: </a:t>
            </a:r>
            <a:r>
              <a:rPr lang="de-DE" dirty="0" err="1"/>
              <a:t>Social</a:t>
            </a:r>
            <a:r>
              <a:rPr lang="de-DE" dirty="0"/>
              <a:t> Media nicht isoliert sehen. Jeder Clip braucht einen klaren Weg in Kontakt oder Bewerbung</a:t>
            </a:r>
            <a:endParaRPr lang="de-AT" sz="1400" dirty="0"/>
          </a:p>
        </p:txBody>
      </p:sp>
    </p:spTree>
    <p:extLst>
      <p:ext uri="{BB962C8B-B14F-4D97-AF65-F5344CB8AC3E}">
        <p14:creationId xmlns:p14="http://schemas.microsoft.com/office/powerpoint/2010/main" val="40489299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5A4C8-BF56-6849-FD30-6D1CA36252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BCBE3F-8D63-85C2-AE71-2A9C5123FB0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20DD504B-9FBE-CC6B-BE7D-5FA5C8268644}"/>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C1A37F6B-0BE0-28A6-83DB-EF1A10D12E28}"/>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114</a:t>
            </a:fld>
            <a:endParaRPr lang="de-DE" dirty="0"/>
          </a:p>
        </p:txBody>
      </p:sp>
      <p:sp>
        <p:nvSpPr>
          <p:cNvPr id="5" name="Inhaltsplatzhalter 4">
            <a:extLst>
              <a:ext uri="{FF2B5EF4-FFF2-40B4-BE49-F238E27FC236}">
                <a16:creationId xmlns:a16="http://schemas.microsoft.com/office/drawing/2014/main" id="{DEFDDB0F-4A01-F1C0-2A72-BFD27A8F2EE2}"/>
              </a:ext>
            </a:extLst>
          </p:cNvPr>
          <p:cNvSpPr>
            <a:spLocks noGrp="1"/>
          </p:cNvSpPr>
          <p:nvPr>
            <p:ph sz="half" idx="2"/>
          </p:nvPr>
        </p:nvSpPr>
        <p:spPr>
          <a:xfrm>
            <a:off x="849084" y="3164619"/>
            <a:ext cx="10659485" cy="3025044"/>
          </a:xfrm>
        </p:spPr>
        <p:txBody>
          <a:bodyPr>
            <a:normAutofit/>
          </a:bodyPr>
          <a:lstStyle/>
          <a:p>
            <a:pPr marL="0" indent="0">
              <a:buNone/>
            </a:pPr>
            <a:r>
              <a:rPr lang="de-DE" b="1" dirty="0"/>
              <a:t>Der „Dreh“:</a:t>
            </a:r>
          </a:p>
          <a:p>
            <a:r>
              <a:rPr lang="de-DE" dirty="0"/>
              <a:t>Nicht in die Schule gehen. </a:t>
            </a:r>
          </a:p>
          <a:p>
            <a:r>
              <a:rPr lang="de-DE" dirty="0"/>
              <a:t>Jugendliche, Eltern und Unentschlossene </a:t>
            </a:r>
            <a:r>
              <a:rPr lang="de-DE" b="1" dirty="0"/>
              <a:t>zu einem kompakten Erlebnisformat in den Betrieb holen.</a:t>
            </a:r>
            <a:endParaRPr lang="de-AT" sz="1400" dirty="0"/>
          </a:p>
        </p:txBody>
      </p:sp>
    </p:spTree>
    <p:extLst>
      <p:ext uri="{BB962C8B-B14F-4D97-AF65-F5344CB8AC3E}">
        <p14:creationId xmlns:p14="http://schemas.microsoft.com/office/powerpoint/2010/main" val="26603665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D0AB-3F89-5EA2-988C-75578C5653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5BA02C-CD92-284C-59E5-094C19C26D6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97B54868-368B-D7C4-20DB-FB69CF2B4F04}"/>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C6898836-D04D-493C-ECFF-9A93EF539BE8}"/>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115</a:t>
            </a:fld>
            <a:endParaRPr lang="de-DE" dirty="0"/>
          </a:p>
        </p:txBody>
      </p:sp>
      <p:sp>
        <p:nvSpPr>
          <p:cNvPr id="5" name="Inhaltsplatzhalter 4">
            <a:extLst>
              <a:ext uri="{FF2B5EF4-FFF2-40B4-BE49-F238E27FC236}">
                <a16:creationId xmlns:a16="http://schemas.microsoft.com/office/drawing/2014/main" id="{A25D5AAD-BDBD-4835-DD4C-E0E7A5D2C2BD}"/>
              </a:ext>
            </a:extLst>
          </p:cNvPr>
          <p:cNvSpPr>
            <a:spLocks noGrp="1"/>
          </p:cNvSpPr>
          <p:nvPr>
            <p:ph sz="half" idx="2"/>
          </p:nvPr>
        </p:nvSpPr>
        <p:spPr>
          <a:xfrm>
            <a:off x="849084" y="3164619"/>
            <a:ext cx="10659485" cy="3025044"/>
          </a:xfrm>
        </p:spPr>
        <p:txBody>
          <a:bodyPr>
            <a:normAutofit fontScale="92500" lnSpcReduction="20000"/>
          </a:bodyPr>
          <a:lstStyle/>
          <a:p>
            <a:pPr marL="0" indent="0">
              <a:buNone/>
            </a:pPr>
            <a:r>
              <a:rPr lang="de-DE" b="1" dirty="0"/>
              <a:t>Wie?</a:t>
            </a:r>
          </a:p>
          <a:p>
            <a:pPr marL="0" indent="0">
              <a:buNone/>
            </a:pPr>
            <a:r>
              <a:rPr lang="de-DE" dirty="0"/>
              <a:t>Zum Beispiel als:</a:t>
            </a:r>
          </a:p>
          <a:p>
            <a:r>
              <a:rPr lang="de-DE" b="1" dirty="0"/>
              <a:t>Azubi-</a:t>
            </a:r>
            <a:r>
              <a:rPr lang="de-DE" b="1" dirty="0" err="1"/>
              <a:t>InfoNight</a:t>
            </a:r>
            <a:endParaRPr lang="de-DE" dirty="0"/>
          </a:p>
          <a:p>
            <a:r>
              <a:rPr lang="de-DE" b="1" dirty="0"/>
              <a:t>offener Ausbildungsabend</a:t>
            </a:r>
            <a:endParaRPr lang="de-DE" dirty="0"/>
          </a:p>
          <a:p>
            <a:r>
              <a:rPr lang="de-DE" b="1" dirty="0"/>
              <a:t>After-School-Recruiting</a:t>
            </a:r>
            <a:endParaRPr lang="de-DE" dirty="0"/>
          </a:p>
          <a:p>
            <a:r>
              <a:rPr lang="de-DE" b="1" dirty="0"/>
              <a:t>Azubi-Open-House</a:t>
            </a:r>
            <a:endParaRPr lang="de-DE" dirty="0"/>
          </a:p>
          <a:p>
            <a:r>
              <a:rPr lang="de-DE" b="1" dirty="0"/>
              <a:t>Berufe-Abend mit Mitmachstationen</a:t>
            </a:r>
            <a:endParaRPr lang="de-DE" dirty="0"/>
          </a:p>
        </p:txBody>
      </p:sp>
    </p:spTree>
    <p:extLst>
      <p:ext uri="{BB962C8B-B14F-4D97-AF65-F5344CB8AC3E}">
        <p14:creationId xmlns:p14="http://schemas.microsoft.com/office/powerpoint/2010/main" val="18333467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0FA4D-BE77-0D34-3F78-1E66393FF2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3F043E-3C92-6E59-690C-7D5357AB3D7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4FC1A2FB-0C07-77AD-5DF0-2435379D9578}"/>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3CEA6786-DD02-2267-333B-97AE657F596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116</a:t>
            </a:fld>
            <a:endParaRPr lang="de-DE" dirty="0"/>
          </a:p>
        </p:txBody>
      </p:sp>
      <p:sp>
        <p:nvSpPr>
          <p:cNvPr id="5" name="Inhaltsplatzhalter 4">
            <a:extLst>
              <a:ext uri="{FF2B5EF4-FFF2-40B4-BE49-F238E27FC236}">
                <a16:creationId xmlns:a16="http://schemas.microsoft.com/office/drawing/2014/main" id="{1252FE0E-D2C3-5DEF-31AB-6A74CDC821D8}"/>
              </a:ext>
            </a:extLst>
          </p:cNvPr>
          <p:cNvSpPr>
            <a:spLocks noGrp="1"/>
          </p:cNvSpPr>
          <p:nvPr>
            <p:ph sz="half" idx="2"/>
          </p:nvPr>
        </p:nvSpPr>
        <p:spPr>
          <a:xfrm>
            <a:off x="849084" y="3164619"/>
            <a:ext cx="10659485" cy="3025044"/>
          </a:xfrm>
        </p:spPr>
        <p:txBody>
          <a:bodyPr>
            <a:normAutofit fontScale="92500" lnSpcReduction="20000"/>
          </a:bodyPr>
          <a:lstStyle/>
          <a:p>
            <a:pPr marL="0" indent="0">
              <a:buNone/>
            </a:pPr>
            <a:r>
              <a:rPr lang="de-DE" dirty="0"/>
              <a:t>Ablauf ganz einfach:</a:t>
            </a:r>
          </a:p>
          <a:p>
            <a:r>
              <a:rPr lang="de-DE" dirty="0"/>
              <a:t>60 bis 90 Minuten</a:t>
            </a:r>
          </a:p>
          <a:p>
            <a:r>
              <a:rPr lang="de-DE" dirty="0"/>
              <a:t>Begrüßung</a:t>
            </a:r>
          </a:p>
          <a:p>
            <a:r>
              <a:rPr lang="de-DE" dirty="0"/>
              <a:t>3 kurze Stationen oder Einblicke</a:t>
            </a:r>
          </a:p>
          <a:p>
            <a:r>
              <a:rPr lang="de-DE" dirty="0"/>
              <a:t>Azubis erzählen aus dem Alltag</a:t>
            </a:r>
          </a:p>
          <a:p>
            <a:r>
              <a:rPr lang="de-DE" dirty="0"/>
              <a:t>Fragen ausdrücklich erlaubt</a:t>
            </a:r>
          </a:p>
          <a:p>
            <a:r>
              <a:rPr lang="de-DE" dirty="0"/>
              <a:t>QR-Code zum Speed-Dating, Schnuppertag oder WhatsApp-Kontakt</a:t>
            </a:r>
          </a:p>
        </p:txBody>
      </p:sp>
    </p:spTree>
    <p:extLst>
      <p:ext uri="{BB962C8B-B14F-4D97-AF65-F5344CB8AC3E}">
        <p14:creationId xmlns:p14="http://schemas.microsoft.com/office/powerpoint/2010/main" val="36583774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7B26C-5D1A-5A99-42B6-23B66664942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1E1537-1015-56BB-CD49-45CEDE80EFD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669A911B-BBCC-E80D-49D3-0D45F66F0C15}"/>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7A141C3F-84C9-1ED2-FCF3-49A27B14758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117</a:t>
            </a:fld>
            <a:endParaRPr lang="de-DE" dirty="0"/>
          </a:p>
        </p:txBody>
      </p:sp>
      <p:sp>
        <p:nvSpPr>
          <p:cNvPr id="5" name="Inhaltsplatzhalter 4">
            <a:extLst>
              <a:ext uri="{FF2B5EF4-FFF2-40B4-BE49-F238E27FC236}">
                <a16:creationId xmlns:a16="http://schemas.microsoft.com/office/drawing/2014/main" id="{E38EAD46-BB29-3086-C684-D40A3E552837}"/>
              </a:ext>
            </a:extLst>
          </p:cNvPr>
          <p:cNvSpPr>
            <a:spLocks noGrp="1"/>
          </p:cNvSpPr>
          <p:nvPr>
            <p:ph sz="half" idx="2"/>
          </p:nvPr>
        </p:nvSpPr>
        <p:spPr>
          <a:xfrm>
            <a:off x="849084" y="3164619"/>
            <a:ext cx="10659485" cy="3025044"/>
          </a:xfrm>
        </p:spPr>
        <p:txBody>
          <a:bodyPr>
            <a:normAutofit/>
          </a:bodyPr>
          <a:lstStyle/>
          <a:p>
            <a:pPr marL="0" indent="0">
              <a:buNone/>
            </a:pPr>
            <a:r>
              <a:rPr lang="de-DE" b="1" dirty="0"/>
              <a:t>Beispiel:</a:t>
            </a:r>
            <a:br>
              <a:rPr lang="de-DE" dirty="0"/>
            </a:br>
            <a:r>
              <a:rPr lang="de-DE" b="1" dirty="0"/>
              <a:t>Porsche</a:t>
            </a:r>
            <a:r>
              <a:rPr lang="de-DE" dirty="0"/>
              <a:t> hat mit seiner </a:t>
            </a:r>
            <a:r>
              <a:rPr lang="de-DE" b="1" dirty="0" err="1"/>
              <a:t>InfoNight</a:t>
            </a:r>
            <a:r>
              <a:rPr lang="de-DE" b="1" dirty="0"/>
              <a:t> im Ausbildungszentrum</a:t>
            </a:r>
            <a:r>
              <a:rPr lang="de-DE" dirty="0"/>
              <a:t> genau so gearbeitet: Die Veranstaltung markierte den Bewerbungsstart, Besucher konnten den Ausbildungsalltag hautnah erleben, Fragen rund um Ausbildung und duales Studium stellen, mit Vertretern der Berufsausbildung und Fachbereichen sprechen und sich auf einem Marktplatz sogar über die optimale Bewerbung informieren.</a:t>
            </a:r>
          </a:p>
          <a:p>
            <a:pPr marL="0" indent="0">
              <a:buNone/>
            </a:pPr>
            <a:endParaRPr lang="de-DE" dirty="0"/>
          </a:p>
        </p:txBody>
      </p:sp>
    </p:spTree>
    <p:extLst>
      <p:ext uri="{BB962C8B-B14F-4D97-AF65-F5344CB8AC3E}">
        <p14:creationId xmlns:p14="http://schemas.microsoft.com/office/powerpoint/2010/main" val="23700188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7E6B8-30FB-6C46-E955-9B99009912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5E5607-245B-9F60-577B-7EC9FDB0DE9A}"/>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63A9C6DA-03C9-B67F-E959-C4232D9D5464}"/>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B10C7E1C-E8DE-B006-CF3B-FB673A32CF2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118</a:t>
            </a:fld>
            <a:endParaRPr lang="de-DE" dirty="0"/>
          </a:p>
        </p:txBody>
      </p:sp>
      <p:sp>
        <p:nvSpPr>
          <p:cNvPr id="5" name="Inhaltsplatzhalter 4">
            <a:extLst>
              <a:ext uri="{FF2B5EF4-FFF2-40B4-BE49-F238E27FC236}">
                <a16:creationId xmlns:a16="http://schemas.microsoft.com/office/drawing/2014/main" id="{1D292440-367B-956C-0DDC-499D9800EBA4}"/>
              </a:ext>
            </a:extLst>
          </p:cNvPr>
          <p:cNvSpPr>
            <a:spLocks noGrp="1"/>
          </p:cNvSpPr>
          <p:nvPr>
            <p:ph sz="half" idx="2"/>
          </p:nvPr>
        </p:nvSpPr>
        <p:spPr>
          <a:xfrm>
            <a:off x="849084" y="3164619"/>
            <a:ext cx="10659485" cy="3025044"/>
          </a:xfrm>
        </p:spPr>
        <p:txBody>
          <a:bodyPr>
            <a:normAutofit fontScale="92500" lnSpcReduction="10000"/>
          </a:bodyPr>
          <a:lstStyle/>
          <a:p>
            <a:pPr marL="0" indent="0">
              <a:buNone/>
            </a:pPr>
            <a:r>
              <a:rPr lang="de-DE" b="1" dirty="0"/>
              <a:t>Die 4 entscheidenden Erfolgsfaktoren: </a:t>
            </a:r>
          </a:p>
          <a:p>
            <a:pPr marL="0" indent="0">
              <a:buNone/>
            </a:pPr>
            <a:endParaRPr lang="de-DE" b="1" dirty="0"/>
          </a:p>
          <a:p>
            <a:r>
              <a:rPr lang="de-DE" dirty="0"/>
              <a:t>Kurz und erlebnisorientiert statt langer Vortrag. </a:t>
            </a:r>
          </a:p>
          <a:p>
            <a:r>
              <a:rPr lang="de-DE" dirty="0"/>
              <a:t>Echte Azubis und Fachleute vor Ort, nicht nur HR. </a:t>
            </a:r>
          </a:p>
          <a:p>
            <a:r>
              <a:rPr lang="de-DE" dirty="0"/>
              <a:t>Mitmachen, Fragen, Reinschauen statt nur Zuhören. </a:t>
            </a:r>
          </a:p>
          <a:p>
            <a:r>
              <a:rPr lang="de-DE" dirty="0"/>
              <a:t>Immer mit klarem Anschluss: Speed-Dating, Schnuppertag oder einfacher Erstkontakt</a:t>
            </a:r>
          </a:p>
        </p:txBody>
      </p:sp>
    </p:spTree>
    <p:extLst>
      <p:ext uri="{BB962C8B-B14F-4D97-AF65-F5344CB8AC3E}">
        <p14:creationId xmlns:p14="http://schemas.microsoft.com/office/powerpoint/2010/main" val="7059663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658A6-6984-0CAD-FE13-1778F7F181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559DB1-5714-CBFF-8955-FC793CCC71EB}"/>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03719578-D9C5-B341-FA3F-F3BCB45CD26D}"/>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4453EFBB-3CC9-7172-BAA3-C571E1BF115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119</a:t>
            </a:fld>
            <a:endParaRPr lang="de-DE" dirty="0"/>
          </a:p>
        </p:txBody>
      </p:sp>
      <p:sp>
        <p:nvSpPr>
          <p:cNvPr id="5" name="Inhaltsplatzhalter 4">
            <a:extLst>
              <a:ext uri="{FF2B5EF4-FFF2-40B4-BE49-F238E27FC236}">
                <a16:creationId xmlns:a16="http://schemas.microsoft.com/office/drawing/2014/main" id="{B6D3E159-74F6-C3C0-30DF-18C7156E09E8}"/>
              </a:ext>
            </a:extLst>
          </p:cNvPr>
          <p:cNvSpPr>
            <a:spLocks noGrp="1"/>
          </p:cNvSpPr>
          <p:nvPr>
            <p:ph sz="half" idx="2"/>
          </p:nvPr>
        </p:nvSpPr>
        <p:spPr>
          <a:xfrm>
            <a:off x="849084" y="3164619"/>
            <a:ext cx="10659485" cy="3025044"/>
          </a:xfrm>
        </p:spPr>
        <p:txBody>
          <a:bodyPr>
            <a:normAutofit fontScale="77500" lnSpcReduction="20000"/>
          </a:bodyPr>
          <a:lstStyle/>
          <a:p>
            <a:pPr marL="0" indent="0">
              <a:buNone/>
            </a:pPr>
            <a:r>
              <a:rPr lang="de-AT" b="1" dirty="0"/>
              <a:t>Wie bekannt machen?</a:t>
            </a:r>
            <a:endParaRPr lang="de-AT" dirty="0"/>
          </a:p>
          <a:p>
            <a:r>
              <a:rPr lang="de-AT" dirty="0"/>
              <a:t>Instagram, TikTok, Karriereseite</a:t>
            </a:r>
          </a:p>
          <a:p>
            <a:r>
              <a:rPr lang="de-AT" dirty="0"/>
              <a:t>QR-Flyer in der Region</a:t>
            </a:r>
          </a:p>
          <a:p>
            <a:r>
              <a:rPr lang="de-AT" dirty="0"/>
              <a:t>WhatsApp-Link oder einfache Anmeldeseite</a:t>
            </a:r>
          </a:p>
          <a:p>
            <a:r>
              <a:rPr lang="de-AT" dirty="0"/>
              <a:t>lokale Vereine, Jugendzentren, Elternnetzwerke</a:t>
            </a:r>
          </a:p>
          <a:p>
            <a:r>
              <a:rPr lang="de-AT" dirty="0"/>
              <a:t>regionale Online-Portale und Jobbörsen</a:t>
            </a:r>
          </a:p>
          <a:p>
            <a:r>
              <a:rPr lang="de-AT" dirty="0"/>
              <a:t>Mitarbeiter als Multiplikatoren: „Bring jemanden mit“</a:t>
            </a:r>
          </a:p>
          <a:p>
            <a:pPr marL="0" indent="0">
              <a:buNone/>
            </a:pPr>
            <a:r>
              <a:rPr lang="de-AT" b="1" dirty="0"/>
              <a:t>Wichtig:</a:t>
            </a:r>
          </a:p>
        </p:txBody>
      </p:sp>
    </p:spTree>
    <p:extLst>
      <p:ext uri="{BB962C8B-B14F-4D97-AF65-F5344CB8AC3E}">
        <p14:creationId xmlns:p14="http://schemas.microsoft.com/office/powerpoint/2010/main" val="370795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E843-92B0-C0F6-15D0-169F3F481B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62230C-88B6-AF55-955E-651D2637CC6E}"/>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A5BCBADA-02FE-D2CA-A688-D317093B598D}"/>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B27E6868-F27B-E860-21E1-FE2714D217E4}"/>
              </a:ext>
            </a:extLst>
          </p:cNvPr>
          <p:cNvSpPr>
            <a:spLocks noGrp="1"/>
          </p:cNvSpPr>
          <p:nvPr>
            <p:ph sz="half" idx="2"/>
          </p:nvPr>
        </p:nvSpPr>
        <p:spPr>
          <a:xfrm>
            <a:off x="839788" y="3164619"/>
            <a:ext cx="9661374" cy="3025044"/>
          </a:xfrm>
        </p:spPr>
        <p:txBody>
          <a:bodyPr>
            <a:normAutofit/>
          </a:bodyPr>
          <a:lstStyle/>
          <a:p>
            <a:r>
              <a:rPr lang="de-AT" dirty="0"/>
              <a:t>Der Markt hat sich noch weiter verändert. </a:t>
            </a:r>
          </a:p>
          <a:p>
            <a:r>
              <a:rPr lang="de-AT" dirty="0"/>
              <a:t>Und wenn der Markt sich verändert, reicht es nicht, alte Methoden nur etwas hübscher anzumalen.</a:t>
            </a:r>
          </a:p>
          <a:p>
            <a:pPr marL="0" indent="0">
              <a:buNone/>
            </a:pPr>
            <a:endParaRPr lang="de-AT" dirty="0"/>
          </a:p>
          <a:p>
            <a:pPr marL="0" indent="0">
              <a:buNone/>
            </a:pPr>
            <a:r>
              <a:rPr lang="de-AT" dirty="0"/>
              <a:t>Sie brauchen:</a:t>
            </a:r>
            <a:endParaRPr lang="de-DE" sz="2000" dirty="0"/>
          </a:p>
        </p:txBody>
      </p:sp>
      <p:sp>
        <p:nvSpPr>
          <p:cNvPr id="8" name="Foliennummernplatzhalter 7">
            <a:extLst>
              <a:ext uri="{FF2B5EF4-FFF2-40B4-BE49-F238E27FC236}">
                <a16:creationId xmlns:a16="http://schemas.microsoft.com/office/drawing/2014/main" id="{78E90F83-FB86-53C2-833C-2D5C73D36438}"/>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a:t>
            </a:fld>
            <a:endParaRPr lang="de-DE" dirty="0"/>
          </a:p>
        </p:txBody>
      </p:sp>
    </p:spTree>
    <p:extLst>
      <p:ext uri="{BB962C8B-B14F-4D97-AF65-F5344CB8AC3E}">
        <p14:creationId xmlns:p14="http://schemas.microsoft.com/office/powerpoint/2010/main" val="91594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02E5-A6C2-3DA4-95F0-24E5A93AAA1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BA1C0B-9DDC-8A5C-2B15-1FF4F4396C9C}"/>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23D39298-9D7A-F66B-C7F5-2F46B4DCAE1E}"/>
              </a:ext>
            </a:extLst>
          </p:cNvPr>
          <p:cNvSpPr>
            <a:spLocks noGrp="1"/>
          </p:cNvSpPr>
          <p:nvPr>
            <p:ph type="body" idx="1"/>
          </p:nvPr>
        </p:nvSpPr>
        <p:spPr>
          <a:xfrm>
            <a:off x="839788" y="2304592"/>
            <a:ext cx="9661374" cy="556942"/>
          </a:xfrm>
        </p:spPr>
        <p:txBody>
          <a:bodyPr>
            <a:normAutofit/>
          </a:bodyPr>
          <a:lstStyle/>
          <a:p>
            <a:r>
              <a:rPr lang="de-DE" dirty="0">
                <a:solidFill>
                  <a:srgbClr val="C00000"/>
                </a:solidFill>
              </a:rPr>
              <a:t>Weg 7: Offene Azubi-Erlebnisabende statt Schulformat</a:t>
            </a:r>
          </a:p>
        </p:txBody>
      </p:sp>
      <p:sp>
        <p:nvSpPr>
          <p:cNvPr id="8" name="Foliennummernplatzhalter 7">
            <a:extLst>
              <a:ext uri="{FF2B5EF4-FFF2-40B4-BE49-F238E27FC236}">
                <a16:creationId xmlns:a16="http://schemas.microsoft.com/office/drawing/2014/main" id="{E7A420D3-116D-2910-3E90-F695BFE0A61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120</a:t>
            </a:fld>
            <a:endParaRPr lang="de-DE" dirty="0"/>
          </a:p>
        </p:txBody>
      </p:sp>
      <p:sp>
        <p:nvSpPr>
          <p:cNvPr id="5" name="Inhaltsplatzhalter 4">
            <a:extLst>
              <a:ext uri="{FF2B5EF4-FFF2-40B4-BE49-F238E27FC236}">
                <a16:creationId xmlns:a16="http://schemas.microsoft.com/office/drawing/2014/main" id="{0BAD5864-6F9A-67A2-3804-5132D09A72A8}"/>
              </a:ext>
            </a:extLst>
          </p:cNvPr>
          <p:cNvSpPr>
            <a:spLocks noGrp="1"/>
          </p:cNvSpPr>
          <p:nvPr>
            <p:ph sz="half" idx="2"/>
          </p:nvPr>
        </p:nvSpPr>
        <p:spPr>
          <a:xfrm>
            <a:off x="849084" y="3164619"/>
            <a:ext cx="10659485" cy="3025044"/>
          </a:xfrm>
        </p:spPr>
        <p:txBody>
          <a:bodyPr>
            <a:normAutofit/>
          </a:bodyPr>
          <a:lstStyle/>
          <a:p>
            <a:pPr marL="0" indent="0">
              <a:buNone/>
            </a:pPr>
            <a:r>
              <a:rPr lang="de-DE" dirty="0"/>
              <a:t>Nicht allgemein werben mit </a:t>
            </a:r>
            <a:r>
              <a:rPr lang="de-DE" b="1" dirty="0"/>
              <a:t>„Wir laden ein“</a:t>
            </a:r>
            <a:r>
              <a:rPr lang="de-DE" dirty="0"/>
              <a:t>, sondern konkret mit</a:t>
            </a:r>
          </a:p>
          <a:p>
            <a:pPr marL="0" indent="0">
              <a:buNone/>
            </a:pPr>
            <a:br>
              <a:rPr lang="de-DE" dirty="0"/>
            </a:br>
            <a:r>
              <a:rPr lang="de-DE" b="1" dirty="0"/>
              <a:t>„Donnerstag, 17 bis 19 Uhr: Ausbildung live erleben – ohne Bewerbung, ohne Unterlagen.“</a:t>
            </a:r>
            <a:r>
              <a:rPr lang="de-AT" dirty="0"/>
              <a:t>“</a:t>
            </a:r>
          </a:p>
          <a:p>
            <a:pPr marL="0" indent="0">
              <a:buNone/>
            </a:pPr>
            <a:endParaRPr lang="de-AT" b="1" dirty="0"/>
          </a:p>
        </p:txBody>
      </p:sp>
    </p:spTree>
    <p:extLst>
      <p:ext uri="{BB962C8B-B14F-4D97-AF65-F5344CB8AC3E}">
        <p14:creationId xmlns:p14="http://schemas.microsoft.com/office/powerpoint/2010/main" val="32078146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33CB9-3229-B713-E093-6C61295D2B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183C13-4C06-D26B-D1C4-4E0952C5F3A3}"/>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93DF4F7C-961A-F1C5-6480-A55290A99A98}"/>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E57FBB7E-2B07-DEDC-BC2A-FB66043FA43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121</a:t>
            </a:fld>
            <a:endParaRPr lang="de-DE" dirty="0"/>
          </a:p>
        </p:txBody>
      </p:sp>
      <p:sp>
        <p:nvSpPr>
          <p:cNvPr id="5" name="Inhaltsplatzhalter 4">
            <a:extLst>
              <a:ext uri="{FF2B5EF4-FFF2-40B4-BE49-F238E27FC236}">
                <a16:creationId xmlns:a16="http://schemas.microsoft.com/office/drawing/2014/main" id="{24DF3739-8C66-1872-1511-61F7F6CBFFEF}"/>
              </a:ext>
            </a:extLst>
          </p:cNvPr>
          <p:cNvSpPr>
            <a:spLocks noGrp="1"/>
          </p:cNvSpPr>
          <p:nvPr>
            <p:ph sz="half" idx="2"/>
          </p:nvPr>
        </p:nvSpPr>
        <p:spPr>
          <a:xfrm>
            <a:off x="838199" y="3164619"/>
            <a:ext cx="10659485" cy="3025044"/>
          </a:xfrm>
        </p:spPr>
        <p:txBody>
          <a:bodyPr>
            <a:normAutofit/>
          </a:bodyPr>
          <a:lstStyle/>
          <a:p>
            <a:pPr marL="0" indent="0">
              <a:buNone/>
            </a:pPr>
            <a:r>
              <a:rPr lang="de-DE" b="1" dirty="0"/>
              <a:t>Warum?</a:t>
            </a:r>
          </a:p>
          <a:p>
            <a:r>
              <a:rPr lang="de-DE" dirty="0"/>
              <a:t>Ca. 80 % der Azubi-Bewerber orientieren sich an Empfehlungen von Lehrern &amp; Eltern!</a:t>
            </a:r>
          </a:p>
          <a:p>
            <a:r>
              <a:rPr lang="de-DE" dirty="0"/>
              <a:t>Wer früh präsent ist, bekommt die besten Talente.</a:t>
            </a:r>
          </a:p>
          <a:p>
            <a:pPr marL="0" indent="0">
              <a:buNone/>
            </a:pPr>
            <a:r>
              <a:rPr lang="de-DE" b="1" i="1" dirty="0"/>
              <a:t>Wie an die Schulen rankommen?</a:t>
            </a:r>
          </a:p>
        </p:txBody>
      </p:sp>
    </p:spTree>
    <p:extLst>
      <p:ext uri="{BB962C8B-B14F-4D97-AF65-F5344CB8AC3E}">
        <p14:creationId xmlns:p14="http://schemas.microsoft.com/office/powerpoint/2010/main" val="21556562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B7B12-BC7C-279D-1F9F-B0D4DC69BC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ED8528-6741-7ED9-4673-76C2850FE22F}"/>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03D1B552-C599-A234-1EFD-7E305C66C816}"/>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6277723E-7CBC-93AE-4138-7224EC87D4C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122</a:t>
            </a:fld>
            <a:endParaRPr lang="de-DE" dirty="0"/>
          </a:p>
        </p:txBody>
      </p:sp>
      <p:sp>
        <p:nvSpPr>
          <p:cNvPr id="5" name="Inhaltsplatzhalter 4">
            <a:extLst>
              <a:ext uri="{FF2B5EF4-FFF2-40B4-BE49-F238E27FC236}">
                <a16:creationId xmlns:a16="http://schemas.microsoft.com/office/drawing/2014/main" id="{CAFD32DC-C21E-B7C3-82FF-19F6059FD0C8}"/>
              </a:ext>
            </a:extLst>
          </p:cNvPr>
          <p:cNvSpPr>
            <a:spLocks noGrp="1"/>
          </p:cNvSpPr>
          <p:nvPr>
            <p:ph sz="half" idx="2"/>
          </p:nvPr>
        </p:nvSpPr>
        <p:spPr>
          <a:xfrm>
            <a:off x="838199" y="3164619"/>
            <a:ext cx="10659485" cy="3025044"/>
          </a:xfrm>
        </p:spPr>
        <p:txBody>
          <a:bodyPr>
            <a:normAutofit lnSpcReduction="10000"/>
          </a:bodyPr>
          <a:lstStyle/>
          <a:p>
            <a:pPr marL="0" indent="0">
              <a:buNone/>
            </a:pPr>
            <a:r>
              <a:rPr lang="de-DE" b="1" dirty="0"/>
              <a:t>Direkt die Berufsberatung der Schule ansprechen </a:t>
            </a:r>
            <a:r>
              <a:rPr lang="de-DE" dirty="0"/>
              <a:t>(Jede Schule hat einen oder mehrere Berufsberater, die Schüler aktiv beim Thema Ausbildung unterstützen.</a:t>
            </a:r>
          </a:p>
          <a:p>
            <a:pPr marL="0" indent="0">
              <a:buNone/>
            </a:pPr>
            <a:r>
              <a:rPr lang="de-DE" b="1" dirty="0"/>
              <a:t>Tipp:</a:t>
            </a:r>
          </a:p>
          <a:p>
            <a:pPr marL="0" indent="0">
              <a:buNone/>
            </a:pPr>
            <a:r>
              <a:rPr lang="de-DE" dirty="0"/>
              <a:t>Schulen reagieren auf </a:t>
            </a:r>
            <a:r>
              <a:rPr lang="de-DE" b="1" dirty="0"/>
              <a:t>klare, einfache Kooperationsangebote</a:t>
            </a:r>
            <a:r>
              <a:rPr lang="de-DE" dirty="0"/>
              <a:t>: „Wir bieten einen Azubi-Infotag mit praktischen Übungen für Ihre Schüler an – kostenlos.“</a:t>
            </a:r>
          </a:p>
        </p:txBody>
      </p:sp>
    </p:spTree>
    <p:extLst>
      <p:ext uri="{BB962C8B-B14F-4D97-AF65-F5344CB8AC3E}">
        <p14:creationId xmlns:p14="http://schemas.microsoft.com/office/powerpoint/2010/main" val="19278630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32ED2-488B-02E1-92BF-E5846DF1BC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B15278-F1A7-66D5-058D-04104BDF7478}"/>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5534E892-1966-AA04-DC3B-71374BF405C6}"/>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12BBF480-90AE-5C25-A6BB-7DC05B6B6A9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123</a:t>
            </a:fld>
            <a:endParaRPr lang="de-DE" dirty="0"/>
          </a:p>
        </p:txBody>
      </p:sp>
      <p:sp>
        <p:nvSpPr>
          <p:cNvPr id="5" name="Inhaltsplatzhalter 4">
            <a:extLst>
              <a:ext uri="{FF2B5EF4-FFF2-40B4-BE49-F238E27FC236}">
                <a16:creationId xmlns:a16="http://schemas.microsoft.com/office/drawing/2014/main" id="{EE33F6B0-9E4F-1C7C-18B5-04F2884F077F}"/>
              </a:ext>
            </a:extLst>
          </p:cNvPr>
          <p:cNvSpPr>
            <a:spLocks noGrp="1"/>
          </p:cNvSpPr>
          <p:nvPr>
            <p:ph sz="half" idx="2"/>
          </p:nvPr>
        </p:nvSpPr>
        <p:spPr>
          <a:xfrm>
            <a:off x="838199" y="3164619"/>
            <a:ext cx="10659485" cy="3025044"/>
          </a:xfrm>
        </p:spPr>
        <p:txBody>
          <a:bodyPr>
            <a:normAutofit/>
          </a:bodyPr>
          <a:lstStyle/>
          <a:p>
            <a:pPr marL="0" indent="0">
              <a:buNone/>
            </a:pPr>
            <a:r>
              <a:rPr lang="de-DE" b="1" dirty="0"/>
              <a:t>Mit der IHK oder Handwerkskammer zusammenarbeiten</a:t>
            </a:r>
          </a:p>
          <a:p>
            <a:r>
              <a:rPr lang="de-DE" dirty="0"/>
              <a:t>Die IHK (Industrie- und Handelskammer) und HWK (Handwerkskammer) haben bestehende Schul-Kooperationsprogramme.</a:t>
            </a:r>
          </a:p>
          <a:p>
            <a:r>
              <a:rPr lang="de-DE" dirty="0"/>
              <a:t>Unternehmen können sich dort eintragen und bekommen Zugang zu Schulen.</a:t>
            </a:r>
          </a:p>
        </p:txBody>
      </p:sp>
    </p:spTree>
    <p:extLst>
      <p:ext uri="{BB962C8B-B14F-4D97-AF65-F5344CB8AC3E}">
        <p14:creationId xmlns:p14="http://schemas.microsoft.com/office/powerpoint/2010/main" val="27910796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45BF8-5A76-1976-C595-3A7BCF68E1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44BF3A-82A5-0533-D489-03BF1915B4A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8E8D1C56-E9BA-C37B-6F6A-629CD2EB2A9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35F3CDCB-9601-6FDB-73D2-76AFAA23192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124</a:t>
            </a:fld>
            <a:endParaRPr lang="de-DE" dirty="0"/>
          </a:p>
        </p:txBody>
      </p:sp>
      <p:sp>
        <p:nvSpPr>
          <p:cNvPr id="5" name="Inhaltsplatzhalter 4">
            <a:extLst>
              <a:ext uri="{FF2B5EF4-FFF2-40B4-BE49-F238E27FC236}">
                <a16:creationId xmlns:a16="http://schemas.microsoft.com/office/drawing/2014/main" id="{4A4703D3-1B89-E5E6-1C77-734E78CB5B25}"/>
              </a:ext>
            </a:extLst>
          </p:cNvPr>
          <p:cNvSpPr>
            <a:spLocks noGrp="1"/>
          </p:cNvSpPr>
          <p:nvPr>
            <p:ph sz="half" idx="2"/>
          </p:nvPr>
        </p:nvSpPr>
        <p:spPr>
          <a:xfrm>
            <a:off x="838199" y="3164619"/>
            <a:ext cx="10659485" cy="3025044"/>
          </a:xfrm>
        </p:spPr>
        <p:txBody>
          <a:bodyPr>
            <a:normAutofit/>
          </a:bodyPr>
          <a:lstStyle/>
          <a:p>
            <a:pPr marL="0" indent="0">
              <a:buNone/>
            </a:pPr>
            <a:r>
              <a:rPr lang="de-DE" b="1" dirty="0"/>
              <a:t>Lokale Schul-Wirtschafts-Netzwerke nutzen</a:t>
            </a:r>
          </a:p>
          <a:p>
            <a:r>
              <a:rPr lang="de-DE" dirty="0"/>
              <a:t>Viele Schulen haben Kooperationen mit lokalen Unternehmen, die sich über Netzwerke organisieren.</a:t>
            </a:r>
          </a:p>
          <a:p>
            <a:r>
              <a:rPr lang="de-DE" dirty="0"/>
              <a:t>In vielen Städten gibt es Wirtschaftsforen oder Netzwerke, die Schule &amp; Wirtschaft zusammenbringen. Tipp:</a:t>
            </a:r>
          </a:p>
        </p:txBody>
      </p:sp>
    </p:spTree>
    <p:extLst>
      <p:ext uri="{BB962C8B-B14F-4D97-AF65-F5344CB8AC3E}">
        <p14:creationId xmlns:p14="http://schemas.microsoft.com/office/powerpoint/2010/main" val="37107669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33471-20C2-EEAC-6CE6-4ECBCC7A8F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4674B1-529C-D37B-EB07-06F1E141231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D356D38C-41EB-0677-F97F-A97778F95B47}"/>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0F01C8CC-A743-9E09-62FB-EAAD0CFB116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125</a:t>
            </a:fld>
            <a:endParaRPr lang="de-DE" dirty="0"/>
          </a:p>
        </p:txBody>
      </p:sp>
      <p:sp>
        <p:nvSpPr>
          <p:cNvPr id="5" name="Inhaltsplatzhalter 4">
            <a:extLst>
              <a:ext uri="{FF2B5EF4-FFF2-40B4-BE49-F238E27FC236}">
                <a16:creationId xmlns:a16="http://schemas.microsoft.com/office/drawing/2014/main" id="{C3937A52-49DF-1964-D97B-EB192EFC9DE9}"/>
              </a:ext>
            </a:extLst>
          </p:cNvPr>
          <p:cNvSpPr>
            <a:spLocks noGrp="1"/>
          </p:cNvSpPr>
          <p:nvPr>
            <p:ph sz="half" idx="2"/>
          </p:nvPr>
        </p:nvSpPr>
        <p:spPr>
          <a:xfrm>
            <a:off x="838199" y="3164619"/>
            <a:ext cx="10659485" cy="3025044"/>
          </a:xfrm>
        </p:spPr>
        <p:txBody>
          <a:bodyPr>
            <a:normAutofit/>
          </a:bodyPr>
          <a:lstStyle/>
          <a:p>
            <a:pPr marL="0" indent="0">
              <a:buNone/>
            </a:pPr>
            <a:r>
              <a:rPr lang="de-DE" dirty="0"/>
              <a:t>Tipp:</a:t>
            </a:r>
          </a:p>
          <a:p>
            <a:pPr marL="0" indent="0">
              <a:buNone/>
            </a:pPr>
            <a:r>
              <a:rPr lang="de-DE" dirty="0"/>
              <a:t>• Nach „Schule-Wirtschaft“-Netzwerken in Ihrer Region suchen (Google: „Schule Wirtschaft [Ihre Stadt]“) – oder KI fragen. Prompt:</a:t>
            </a:r>
          </a:p>
          <a:p>
            <a:pPr marL="0" indent="0">
              <a:buNone/>
            </a:pPr>
            <a:r>
              <a:rPr lang="de-DE" dirty="0"/>
              <a:t>• Sich dort als Partner-Unternehmen anmelden.</a:t>
            </a:r>
          </a:p>
          <a:p>
            <a:pPr marL="0" indent="0">
              <a:buNone/>
            </a:pPr>
            <a:r>
              <a:rPr lang="de-DE" dirty="0"/>
              <a:t>• Schulen bekommen so direkten Zugang zu Ihren Angeboten (Praktika, Azubi-Speeddating, etc.).</a:t>
            </a:r>
          </a:p>
          <a:p>
            <a:pPr marL="0" indent="0">
              <a:buNone/>
            </a:pPr>
            <a:endParaRPr lang="de-DE" dirty="0"/>
          </a:p>
        </p:txBody>
      </p:sp>
    </p:spTree>
    <p:extLst>
      <p:ext uri="{BB962C8B-B14F-4D97-AF65-F5344CB8AC3E}">
        <p14:creationId xmlns:p14="http://schemas.microsoft.com/office/powerpoint/2010/main" val="39613517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F910-EF77-9140-18F0-59A1617E17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D015D6-6A2A-59B9-F649-F9E6DD6EB51E}"/>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9713CDCA-9143-EB51-A256-BF55FEBBAD28}"/>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0F6A65C8-C945-34F7-A0C7-0BF26E93949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126</a:t>
            </a:fld>
            <a:endParaRPr lang="de-DE" dirty="0"/>
          </a:p>
        </p:txBody>
      </p:sp>
      <p:sp>
        <p:nvSpPr>
          <p:cNvPr id="5" name="Inhaltsplatzhalter 4">
            <a:extLst>
              <a:ext uri="{FF2B5EF4-FFF2-40B4-BE49-F238E27FC236}">
                <a16:creationId xmlns:a16="http://schemas.microsoft.com/office/drawing/2014/main" id="{182B488B-E3AE-D9B9-C1AC-BE68E7756E84}"/>
              </a:ext>
            </a:extLst>
          </p:cNvPr>
          <p:cNvSpPr>
            <a:spLocks noGrp="1"/>
          </p:cNvSpPr>
          <p:nvPr>
            <p:ph sz="half" idx="2"/>
          </p:nvPr>
        </p:nvSpPr>
        <p:spPr>
          <a:xfrm>
            <a:off x="838199" y="3164619"/>
            <a:ext cx="10659485" cy="3025044"/>
          </a:xfrm>
        </p:spPr>
        <p:txBody>
          <a:bodyPr>
            <a:normAutofit/>
          </a:bodyPr>
          <a:lstStyle/>
          <a:p>
            <a:pPr marL="0" indent="0">
              <a:buNone/>
            </a:pPr>
            <a:r>
              <a:rPr lang="de-DE" dirty="0"/>
              <a:t>Tipp:</a:t>
            </a:r>
          </a:p>
          <a:p>
            <a:pPr marL="0" indent="0">
              <a:buNone/>
            </a:pPr>
            <a:r>
              <a:rPr lang="de-DE" dirty="0"/>
              <a:t>• Nach „Schule-Wirtschaft“-Netzwerken in Ihrer Region suchen (Google: „Schule Wirtschaft [Ihre Stadt]“) – oder KI fragen. Prompt:</a:t>
            </a:r>
          </a:p>
          <a:p>
            <a:pPr marL="0" indent="0">
              <a:buNone/>
            </a:pPr>
            <a:r>
              <a:rPr lang="de-DE" dirty="0"/>
              <a:t>• Sich dort als Partner-Unternehmen anmelden.</a:t>
            </a:r>
          </a:p>
          <a:p>
            <a:pPr marL="0" indent="0">
              <a:buNone/>
            </a:pPr>
            <a:r>
              <a:rPr lang="de-DE" dirty="0"/>
              <a:t>• Schulen bekommen so direkten Zugang zu Ihren Angeboten (Praktika, Azubi-Speeddating, etc.).</a:t>
            </a:r>
          </a:p>
          <a:p>
            <a:pPr marL="0" indent="0">
              <a:buNone/>
            </a:pPr>
            <a:endParaRPr lang="de-DE" dirty="0"/>
          </a:p>
        </p:txBody>
      </p:sp>
    </p:spTree>
    <p:extLst>
      <p:ext uri="{BB962C8B-B14F-4D97-AF65-F5344CB8AC3E}">
        <p14:creationId xmlns:p14="http://schemas.microsoft.com/office/powerpoint/2010/main" val="22212434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BA50-D2B6-8AA6-60C7-9A4CE1C449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673AF3-0690-ED51-1A28-D03C8C4C9ADB}"/>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3506E4A-3D33-62D4-CDC4-779CC345BC6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 Direkt an die Schulen ran – Kooperationen mit Wirkung </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23326683-E917-5FF3-0C01-CDE7F4B68AA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127</a:t>
            </a:fld>
            <a:endParaRPr lang="de-DE" dirty="0"/>
          </a:p>
        </p:txBody>
      </p:sp>
      <p:sp>
        <p:nvSpPr>
          <p:cNvPr id="5" name="Inhaltsplatzhalter 4">
            <a:extLst>
              <a:ext uri="{FF2B5EF4-FFF2-40B4-BE49-F238E27FC236}">
                <a16:creationId xmlns:a16="http://schemas.microsoft.com/office/drawing/2014/main" id="{A3D561C2-D692-D08B-C765-7C8E57CA6224}"/>
              </a:ext>
            </a:extLst>
          </p:cNvPr>
          <p:cNvSpPr>
            <a:spLocks noGrp="1"/>
          </p:cNvSpPr>
          <p:nvPr>
            <p:ph sz="half" idx="2"/>
          </p:nvPr>
        </p:nvSpPr>
        <p:spPr>
          <a:xfrm>
            <a:off x="838199" y="3164619"/>
            <a:ext cx="10938165" cy="3025044"/>
          </a:xfrm>
        </p:spPr>
        <p:txBody>
          <a:bodyPr>
            <a:normAutofit/>
          </a:bodyPr>
          <a:lstStyle/>
          <a:p>
            <a:pPr marL="0" indent="0">
              <a:buNone/>
            </a:pPr>
            <a:r>
              <a:rPr lang="de-DE" b="1" dirty="0"/>
              <a:t>Direkte Events an Schulen anbieten – mit Lehrern sprechen!</a:t>
            </a:r>
          </a:p>
          <a:p>
            <a:r>
              <a:rPr lang="de-DE" dirty="0"/>
              <a:t>Lehrer sind oft offen für Kooperationen, haben aber wenig Zeit &amp; brauchen fertige Konzepte.</a:t>
            </a:r>
          </a:p>
          <a:p>
            <a:r>
              <a:rPr lang="de-DE" dirty="0"/>
              <a:t>Wenn Sie ein konkretes Event anbieten, ist die Wahrscheinlichkeit hoch, dass Sie eingeladen werden.</a:t>
            </a:r>
          </a:p>
        </p:txBody>
      </p:sp>
    </p:spTree>
    <p:extLst>
      <p:ext uri="{BB962C8B-B14F-4D97-AF65-F5344CB8AC3E}">
        <p14:creationId xmlns:p14="http://schemas.microsoft.com/office/powerpoint/2010/main" val="9844418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8049-3B3A-E9D4-45EF-A716FC4451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74995B-6006-6D56-7219-ED6F9731AC70}"/>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9B66AB7-A0E4-81DA-A443-5B028EFE8334}"/>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8+1: KI!</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A89F45FB-4EF3-3600-87B1-4879D2225D8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128</a:t>
            </a:fld>
            <a:endParaRPr lang="de-DE" dirty="0"/>
          </a:p>
        </p:txBody>
      </p:sp>
      <p:sp>
        <p:nvSpPr>
          <p:cNvPr id="5" name="Inhaltsplatzhalter 4">
            <a:extLst>
              <a:ext uri="{FF2B5EF4-FFF2-40B4-BE49-F238E27FC236}">
                <a16:creationId xmlns:a16="http://schemas.microsoft.com/office/drawing/2014/main" id="{449C0101-E8D6-0449-2405-5EF981065EA9}"/>
              </a:ext>
            </a:extLst>
          </p:cNvPr>
          <p:cNvSpPr>
            <a:spLocks noGrp="1"/>
          </p:cNvSpPr>
          <p:nvPr>
            <p:ph sz="half" idx="2"/>
          </p:nvPr>
        </p:nvSpPr>
        <p:spPr>
          <a:xfrm>
            <a:off x="838199" y="3164619"/>
            <a:ext cx="10938165" cy="3025044"/>
          </a:xfrm>
        </p:spPr>
        <p:txBody>
          <a:bodyPr>
            <a:normAutofit/>
          </a:bodyPr>
          <a:lstStyle/>
          <a:p>
            <a:r>
              <a:rPr lang="de-DE" dirty="0"/>
              <a:t>KI dort einsetzen, wo Sie </a:t>
            </a:r>
            <a:r>
              <a:rPr lang="de-DE" dirty="0" err="1"/>
              <a:t>Ihnnen</a:t>
            </a:r>
            <a:r>
              <a:rPr lang="de-DE" dirty="0"/>
              <a:t> </a:t>
            </a:r>
            <a:r>
              <a:rPr lang="de-DE" b="1" dirty="0"/>
              <a:t>Tempo, Varianten und Entlastung</a:t>
            </a:r>
            <a:r>
              <a:rPr lang="de-DE" dirty="0"/>
              <a:t> bringt: </a:t>
            </a:r>
          </a:p>
          <a:p>
            <a:r>
              <a:rPr lang="de-DE" dirty="0"/>
              <a:t>bei Texten, FAQs, Erstkontakten und Orientierung. Für die eigentliche Auswahl sollte KI im Azubi-Recruiting dagegen nicht der Hauptakteur sein. </a:t>
            </a:r>
          </a:p>
          <a:p>
            <a:pPr marL="0" indent="0">
              <a:buNone/>
            </a:pPr>
            <a:r>
              <a:rPr lang="de-DE" b="1" dirty="0"/>
              <a:t>Wie?</a:t>
            </a:r>
            <a:endParaRPr lang="de-DE" dirty="0"/>
          </a:p>
          <a:p>
            <a:pPr marL="0" indent="0">
              <a:buNone/>
            </a:pPr>
            <a:endParaRPr lang="de-DE" dirty="0"/>
          </a:p>
        </p:txBody>
      </p:sp>
    </p:spTree>
    <p:extLst>
      <p:ext uri="{BB962C8B-B14F-4D97-AF65-F5344CB8AC3E}">
        <p14:creationId xmlns:p14="http://schemas.microsoft.com/office/powerpoint/2010/main" val="35739623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1B6B-B79B-52B9-8A73-131CBA850B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A8C8CB-7336-82EE-1C99-862D70D971C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FBB85614-FCA1-CB8C-0AFE-03A0857DEF6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8+1: KI!</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65973F6B-0163-24FF-1CB0-761110CB167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129</a:t>
            </a:fld>
            <a:endParaRPr lang="de-DE" dirty="0"/>
          </a:p>
        </p:txBody>
      </p:sp>
      <p:sp>
        <p:nvSpPr>
          <p:cNvPr id="5" name="Inhaltsplatzhalter 4">
            <a:extLst>
              <a:ext uri="{FF2B5EF4-FFF2-40B4-BE49-F238E27FC236}">
                <a16:creationId xmlns:a16="http://schemas.microsoft.com/office/drawing/2014/main" id="{A7AA2849-643A-687F-BD0B-8471C9247B75}"/>
              </a:ext>
            </a:extLst>
          </p:cNvPr>
          <p:cNvSpPr>
            <a:spLocks noGrp="1"/>
          </p:cNvSpPr>
          <p:nvPr>
            <p:ph sz="half" idx="2"/>
          </p:nvPr>
        </p:nvSpPr>
        <p:spPr>
          <a:xfrm>
            <a:off x="838199" y="3164619"/>
            <a:ext cx="10938165" cy="3025044"/>
          </a:xfrm>
        </p:spPr>
        <p:txBody>
          <a:bodyPr>
            <a:normAutofit fontScale="92500" lnSpcReduction="20000"/>
          </a:bodyPr>
          <a:lstStyle/>
          <a:p>
            <a:pPr marL="0" indent="0">
              <a:buNone/>
            </a:pPr>
            <a:r>
              <a:rPr lang="de-AT" dirty="0"/>
              <a:t>Zum Beispiel so:</a:t>
            </a:r>
          </a:p>
          <a:p>
            <a:r>
              <a:rPr lang="de-AT" dirty="0"/>
              <a:t>aus einer Ausbildungsanzeige mit KI fünf </a:t>
            </a:r>
            <a:r>
              <a:rPr lang="de-AT" dirty="0" err="1"/>
              <a:t>Social</a:t>
            </a:r>
            <a:r>
              <a:rPr lang="de-AT" dirty="0"/>
              <a:t>-Posts machen,</a:t>
            </a:r>
          </a:p>
          <a:p>
            <a:r>
              <a:rPr lang="de-AT" dirty="0"/>
              <a:t>aus häufigen Fragen eine Azubi-FAQ bauen,</a:t>
            </a:r>
          </a:p>
          <a:p>
            <a:r>
              <a:rPr lang="de-AT" dirty="0"/>
              <a:t>Antwortbausteine für WhatsApp, E-Mail und Karriereseite erstellen,</a:t>
            </a:r>
          </a:p>
          <a:p>
            <a:r>
              <a:rPr lang="de-AT" dirty="0"/>
              <a:t>einen kleinen Berufs- oder Interessen-Check formulieren,</a:t>
            </a:r>
          </a:p>
          <a:p>
            <a:r>
              <a:rPr lang="de-AT" dirty="0"/>
              <a:t>Interviewleitfäden für Speed-Dating oder Schnuppertage vorbereiten.</a:t>
            </a:r>
            <a:br>
              <a:rPr lang="de-AT" dirty="0"/>
            </a:br>
            <a:r>
              <a:rPr lang="de-AT" dirty="0"/>
              <a:t>Der Nutzen liegt nicht in „vollautomatischer Auswahl“, sondern in besserer, schnellerer Kommunikation.     TIPP:</a:t>
            </a:r>
          </a:p>
          <a:p>
            <a:pPr marL="0" indent="0">
              <a:buNone/>
            </a:pPr>
            <a:endParaRPr lang="de-DE" dirty="0"/>
          </a:p>
        </p:txBody>
      </p:sp>
    </p:spTree>
    <p:extLst>
      <p:ext uri="{BB962C8B-B14F-4D97-AF65-F5344CB8AC3E}">
        <p14:creationId xmlns:p14="http://schemas.microsoft.com/office/powerpoint/2010/main" val="135871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A49A9-FFB8-DA7E-5F89-F30A763993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0DEAC0-9F46-4DE4-FD19-24D75C0B96CD}"/>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C57FE54C-5F7E-A872-5278-7DDE86A18472}"/>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9FD0E52D-9C46-7B9D-264B-7893391FE6D3}"/>
              </a:ext>
            </a:extLst>
          </p:cNvPr>
          <p:cNvSpPr>
            <a:spLocks noGrp="1"/>
          </p:cNvSpPr>
          <p:nvPr>
            <p:ph sz="half" idx="2"/>
          </p:nvPr>
        </p:nvSpPr>
        <p:spPr>
          <a:xfrm>
            <a:off x="839788" y="3164619"/>
            <a:ext cx="9661374" cy="3025044"/>
          </a:xfrm>
        </p:spPr>
        <p:txBody>
          <a:bodyPr>
            <a:normAutofit lnSpcReduction="10000"/>
          </a:bodyPr>
          <a:lstStyle/>
          <a:p>
            <a:pPr marL="0" indent="0">
              <a:buNone/>
            </a:pPr>
            <a:r>
              <a:rPr lang="de-AT" dirty="0"/>
              <a:t>Sie brauchen:</a:t>
            </a:r>
          </a:p>
          <a:p>
            <a:pPr marL="0" indent="0">
              <a:buNone/>
            </a:pPr>
            <a:endParaRPr lang="de-AT" dirty="0"/>
          </a:p>
          <a:p>
            <a:r>
              <a:rPr lang="de-AT" dirty="0"/>
              <a:t>andere Zugänge. </a:t>
            </a:r>
          </a:p>
          <a:p>
            <a:r>
              <a:rPr lang="de-AT" dirty="0"/>
              <a:t>Schnellere Prozesse. </a:t>
            </a:r>
          </a:p>
          <a:p>
            <a:r>
              <a:rPr lang="de-AT" dirty="0"/>
              <a:t>Klarere Botschaften. </a:t>
            </a:r>
          </a:p>
          <a:p>
            <a:r>
              <a:rPr lang="de-AT" dirty="0"/>
              <a:t>Weniger Hürden. Und ja.</a:t>
            </a:r>
          </a:p>
          <a:p>
            <a:pPr marL="0" indent="0">
              <a:buNone/>
            </a:pPr>
            <a:endParaRPr lang="de-DE" sz="2000" dirty="0"/>
          </a:p>
        </p:txBody>
      </p:sp>
      <p:sp>
        <p:nvSpPr>
          <p:cNvPr id="8" name="Foliennummernplatzhalter 7">
            <a:extLst>
              <a:ext uri="{FF2B5EF4-FFF2-40B4-BE49-F238E27FC236}">
                <a16:creationId xmlns:a16="http://schemas.microsoft.com/office/drawing/2014/main" id="{122B253E-CE6A-DF03-5B1D-360A0D11DC2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13</a:t>
            </a:fld>
            <a:endParaRPr lang="de-DE" dirty="0"/>
          </a:p>
        </p:txBody>
      </p:sp>
    </p:spTree>
    <p:extLst>
      <p:ext uri="{BB962C8B-B14F-4D97-AF65-F5344CB8AC3E}">
        <p14:creationId xmlns:p14="http://schemas.microsoft.com/office/powerpoint/2010/main" val="21563071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0C49-651F-AFED-CDDC-9ABF0FF714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414BC4-F7D0-CC09-AA39-B604B5EED0F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05DD2F0-EF15-9665-CF21-848E34DC9E67}"/>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8+1: KI!</a:t>
            </a:r>
            <a:endParaRPr lang="de-DE" dirty="0">
              <a:solidFill>
                <a:srgbClr val="FF0000"/>
              </a:solidFill>
              <a:highlight>
                <a:srgbClr val="00FF00"/>
              </a:highlight>
            </a:endParaRPr>
          </a:p>
        </p:txBody>
      </p:sp>
      <p:sp>
        <p:nvSpPr>
          <p:cNvPr id="8" name="Foliennummernplatzhalter 7">
            <a:extLst>
              <a:ext uri="{FF2B5EF4-FFF2-40B4-BE49-F238E27FC236}">
                <a16:creationId xmlns:a16="http://schemas.microsoft.com/office/drawing/2014/main" id="{A7BA3141-96C2-08B2-0B51-FDABA64C806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130</a:t>
            </a:fld>
            <a:endParaRPr lang="de-DE" dirty="0"/>
          </a:p>
        </p:txBody>
      </p:sp>
      <p:sp>
        <p:nvSpPr>
          <p:cNvPr id="5" name="Inhaltsplatzhalter 4">
            <a:extLst>
              <a:ext uri="{FF2B5EF4-FFF2-40B4-BE49-F238E27FC236}">
                <a16:creationId xmlns:a16="http://schemas.microsoft.com/office/drawing/2014/main" id="{D2D6BE56-CC0F-7B6A-5403-B3E93885DCB9}"/>
              </a:ext>
            </a:extLst>
          </p:cNvPr>
          <p:cNvSpPr>
            <a:spLocks noGrp="1"/>
          </p:cNvSpPr>
          <p:nvPr>
            <p:ph sz="half" idx="2"/>
          </p:nvPr>
        </p:nvSpPr>
        <p:spPr>
          <a:xfrm>
            <a:off x="838199" y="3164619"/>
            <a:ext cx="10938165" cy="3025044"/>
          </a:xfrm>
        </p:spPr>
        <p:txBody>
          <a:bodyPr>
            <a:normAutofit/>
          </a:bodyPr>
          <a:lstStyle/>
          <a:p>
            <a:pPr marL="0" indent="0">
              <a:buNone/>
            </a:pPr>
            <a:r>
              <a:rPr lang="de-AT" dirty="0"/>
              <a:t>Alle fertigen Prompts für Sie mit den Folien!!!!!!</a:t>
            </a:r>
          </a:p>
          <a:p>
            <a:pPr marL="0" indent="0">
              <a:buNone/>
            </a:pPr>
            <a:r>
              <a:rPr lang="de-AT" dirty="0"/>
              <a:t>UND:</a:t>
            </a:r>
          </a:p>
          <a:p>
            <a:pPr marL="0" indent="0">
              <a:buNone/>
            </a:pPr>
            <a:endParaRPr lang="de-DE" dirty="0"/>
          </a:p>
        </p:txBody>
      </p:sp>
    </p:spTree>
    <p:extLst>
      <p:ext uri="{BB962C8B-B14F-4D97-AF65-F5344CB8AC3E}">
        <p14:creationId xmlns:p14="http://schemas.microsoft.com/office/powerpoint/2010/main" val="14101761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C5F6-3937-074A-DB10-6FCD53B8A8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B80F7D-1E9E-F0BD-17C2-F15E6E4B47C1}"/>
              </a:ext>
            </a:extLst>
          </p:cNvPr>
          <p:cNvSpPr>
            <a:spLocks noGrp="1"/>
          </p:cNvSpPr>
          <p:nvPr>
            <p:ph type="title"/>
          </p:nvPr>
        </p:nvSpPr>
        <p:spPr/>
        <p:txBody>
          <a:bodyPr>
            <a:noAutofit/>
          </a:bodyPr>
          <a:lstStyle/>
          <a:p>
            <a:r>
              <a:rPr lang="de-DE" sz="4800" b="1" dirty="0">
                <a:highlight>
                  <a:srgbClr val="FFFF00"/>
                </a:highlight>
              </a:rPr>
              <a:t>TIPP: </a:t>
            </a:r>
            <a:r>
              <a:rPr lang="de-DE" sz="4600" b="1" dirty="0">
                <a:highlight>
                  <a:srgbClr val="FFFF00"/>
                </a:highlight>
              </a:rPr>
              <a:t>Ihr exklusives Webinar-Angebot</a:t>
            </a:r>
          </a:p>
        </p:txBody>
      </p:sp>
      <p:sp>
        <p:nvSpPr>
          <p:cNvPr id="8" name="Foliennummernplatzhalter 7">
            <a:extLst>
              <a:ext uri="{FF2B5EF4-FFF2-40B4-BE49-F238E27FC236}">
                <a16:creationId xmlns:a16="http://schemas.microsoft.com/office/drawing/2014/main" id="{CED1B49F-D18F-F744-05C9-89AEAF9DAB0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131</a:t>
            </a:fld>
            <a:endParaRPr lang="de-DE" dirty="0"/>
          </a:p>
        </p:txBody>
      </p:sp>
      <p:pic>
        <p:nvPicPr>
          <p:cNvPr id="4" name="Grafik 3" descr="Themen fￃﾼr Ausbilder&#10;&#10;KI-generierte Inhalte können fehlerhaft sein.">
            <a:extLst>
              <a:ext uri="{FF2B5EF4-FFF2-40B4-BE49-F238E27FC236}">
                <a16:creationId xmlns:a16="http://schemas.microsoft.com/office/drawing/2014/main" id="{1E4BF9DF-986C-1D32-0134-88A07ABA9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5631" y="2185280"/>
            <a:ext cx="5330963" cy="3779528"/>
          </a:xfrm>
          <a:prstGeom prst="rect">
            <a:avLst/>
          </a:prstGeom>
        </p:spPr>
      </p:pic>
    </p:spTree>
    <p:extLst>
      <p:ext uri="{BB962C8B-B14F-4D97-AF65-F5344CB8AC3E}">
        <p14:creationId xmlns:p14="http://schemas.microsoft.com/office/powerpoint/2010/main" val="11471016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1367A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C85302-CC8D-40D9-AB47-C56E480D36FF}"/>
              </a:ext>
            </a:extLst>
          </p:cNvPr>
          <p:cNvSpPr>
            <a:spLocks noGrp="1"/>
          </p:cNvSpPr>
          <p:nvPr>
            <p:ph type="title"/>
          </p:nvPr>
        </p:nvSpPr>
        <p:spPr/>
        <p:txBody>
          <a:bodyPr/>
          <a:lstStyle/>
          <a:p>
            <a:endParaRPr lang="de-DE"/>
          </a:p>
        </p:txBody>
      </p:sp>
      <p:sp>
        <p:nvSpPr>
          <p:cNvPr id="3" name="Foliennummernplatzhalter 7">
            <a:extLst>
              <a:ext uri="{FF2B5EF4-FFF2-40B4-BE49-F238E27FC236}">
                <a16:creationId xmlns:a16="http://schemas.microsoft.com/office/drawing/2014/main" id="{B5862878-FC32-5D26-5F4E-520B60E28A3F}"/>
              </a:ext>
            </a:extLst>
          </p:cNvPr>
          <p:cNvSpPr txBox="1">
            <a:spLocks/>
          </p:cNvSpPr>
          <p:nvPr/>
        </p:nvSpPr>
        <p:spPr>
          <a:xfrm>
            <a:off x="11352212" y="6189663"/>
            <a:ext cx="915064"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60544C-949A-4335-9BD7-EC3F2DE3DE31}" type="slidenum">
              <a:rPr lang="de-DE" smtClean="0"/>
              <a:pPr/>
              <a:t>132</a:t>
            </a:fld>
            <a:endParaRPr lang="de-DE" dirty="0"/>
          </a:p>
        </p:txBody>
      </p:sp>
    </p:spTree>
    <p:extLst>
      <p:ext uri="{BB962C8B-B14F-4D97-AF65-F5344CB8AC3E}">
        <p14:creationId xmlns:p14="http://schemas.microsoft.com/office/powerpoint/2010/main" val="34757917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13587-E8E0-FEC7-A868-52FBD909E3B4}"/>
            </a:ext>
          </a:extLst>
        </p:cNvPr>
        <p:cNvGrpSpPr/>
        <p:nvPr/>
      </p:nvGrpSpPr>
      <p:grpSpPr>
        <a:xfrm>
          <a:off x="0" y="0"/>
          <a:ext cx="0" cy="0"/>
          <a:chOff x="0" y="0"/>
          <a:chExt cx="0" cy="0"/>
        </a:xfrm>
      </p:grpSpPr>
      <p:pic>
        <p:nvPicPr>
          <p:cNvPr id="3" name="Inhaltsplatzhalter 2">
            <a:extLst>
              <a:ext uri="{FF2B5EF4-FFF2-40B4-BE49-F238E27FC236}">
                <a16:creationId xmlns:a16="http://schemas.microsoft.com/office/drawing/2014/main" id="{ABE65566-F47E-3635-22E3-7FEC94562B9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65030" y="-1"/>
            <a:ext cx="3462910" cy="6317475"/>
          </a:xfrm>
          <a:prstGeom prst="rect">
            <a:avLst/>
          </a:prstGeom>
        </p:spPr>
      </p:pic>
      <p:sp>
        <p:nvSpPr>
          <p:cNvPr id="8" name="Foliennummernplatzhalter 7">
            <a:extLst>
              <a:ext uri="{FF2B5EF4-FFF2-40B4-BE49-F238E27FC236}">
                <a16:creationId xmlns:a16="http://schemas.microsoft.com/office/drawing/2014/main" id="{2288AE64-A080-2BB4-3F20-9C67D0796C5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133</a:t>
            </a:fld>
            <a:endParaRPr lang="de-DE" dirty="0"/>
          </a:p>
        </p:txBody>
      </p:sp>
      <p:pic>
        <p:nvPicPr>
          <p:cNvPr id="4" name="Grafik 3">
            <a:extLst>
              <a:ext uri="{FF2B5EF4-FFF2-40B4-BE49-F238E27FC236}">
                <a16:creationId xmlns:a16="http://schemas.microsoft.com/office/drawing/2014/main" id="{BC8C81F5-5997-DDDC-0CF5-EB592042F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54248">
            <a:off x="1667283" y="1096573"/>
            <a:ext cx="5495925" cy="4124325"/>
          </a:xfrm>
          <a:prstGeom prst="rect">
            <a:avLst/>
          </a:prstGeom>
        </p:spPr>
      </p:pic>
    </p:spTree>
    <p:extLst>
      <p:ext uri="{BB962C8B-B14F-4D97-AF65-F5344CB8AC3E}">
        <p14:creationId xmlns:p14="http://schemas.microsoft.com/office/powerpoint/2010/main" val="469420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9D859-1F44-8322-2A4D-697AA55313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7BF677-7E82-32D3-8791-565A4A231360}"/>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1B48B0AF-0917-6A52-DB45-30DC11126770}"/>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D8278042-1DC1-8BD4-C61F-D5883CBEAF0A}"/>
              </a:ext>
            </a:extLst>
          </p:cNvPr>
          <p:cNvSpPr>
            <a:spLocks noGrp="1"/>
          </p:cNvSpPr>
          <p:nvPr>
            <p:ph sz="half" idx="2"/>
          </p:nvPr>
        </p:nvSpPr>
        <p:spPr>
          <a:xfrm>
            <a:off x="839788" y="3164619"/>
            <a:ext cx="9661374" cy="3025044"/>
          </a:xfrm>
        </p:spPr>
        <p:txBody>
          <a:bodyPr>
            <a:normAutofit fontScale="85000" lnSpcReduction="20000"/>
          </a:bodyPr>
          <a:lstStyle/>
          <a:p>
            <a:r>
              <a:rPr lang="de-AT" dirty="0"/>
              <a:t>Ja, auch die schulische Qualität hat sich geändert (Das ist aber nicht das Thema heute)</a:t>
            </a:r>
          </a:p>
          <a:p>
            <a:r>
              <a:rPr lang="de-AT" dirty="0"/>
              <a:t>Sie suchen ja schließlich Auszubildende. </a:t>
            </a:r>
            <a:r>
              <a:rPr lang="de-AT" u="sng" dirty="0"/>
              <a:t>Also sind Sie bereit, weiter in Ausbildung, in Auszubildende, in junge Menschen, zu investieren.</a:t>
            </a:r>
          </a:p>
          <a:p>
            <a:endParaRPr lang="de-AT" dirty="0"/>
          </a:p>
          <a:p>
            <a:r>
              <a:rPr lang="de-AT" dirty="0"/>
              <a:t>Deshalb unterstelle ich Ihnen auch einfach den </a:t>
            </a:r>
            <a:r>
              <a:rPr lang="de-AT" b="1" dirty="0"/>
              <a:t>Mut</a:t>
            </a:r>
            <a:r>
              <a:rPr lang="de-AT" dirty="0"/>
              <a:t>, Dinge auszuprobieren, die früher vielleicht ungewöhnlich wirkten. Die Werkzeuge dafür bekommen Sie heute an die Hand.</a:t>
            </a:r>
          </a:p>
          <a:p>
            <a:pPr marL="0" indent="0" algn="r">
              <a:buNone/>
            </a:pPr>
            <a:r>
              <a:rPr lang="de-AT" sz="2400" b="1" dirty="0">
                <a:solidFill>
                  <a:srgbClr val="C00000"/>
                </a:solidFill>
              </a:rPr>
              <a:t>Können Sie mir vertrauen?</a:t>
            </a:r>
          </a:p>
          <a:p>
            <a:pPr marL="0" indent="0">
              <a:buNone/>
            </a:pPr>
            <a:endParaRPr lang="de-DE" sz="2000" dirty="0"/>
          </a:p>
        </p:txBody>
      </p:sp>
      <p:sp>
        <p:nvSpPr>
          <p:cNvPr id="8" name="Foliennummernplatzhalter 7">
            <a:extLst>
              <a:ext uri="{FF2B5EF4-FFF2-40B4-BE49-F238E27FC236}">
                <a16:creationId xmlns:a16="http://schemas.microsoft.com/office/drawing/2014/main" id="{466E52EE-AE70-EA72-87E8-617B35658CF9}"/>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14</a:t>
            </a:fld>
            <a:endParaRPr lang="de-DE" dirty="0"/>
          </a:p>
        </p:txBody>
      </p:sp>
    </p:spTree>
    <p:extLst>
      <p:ext uri="{BB962C8B-B14F-4D97-AF65-F5344CB8AC3E}">
        <p14:creationId xmlns:p14="http://schemas.microsoft.com/office/powerpoint/2010/main" val="168264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1F060-C565-544D-952A-89C0C6F1E250}"/>
              </a:ext>
            </a:extLst>
          </p:cNvPr>
          <p:cNvSpPr>
            <a:spLocks noGrp="1"/>
          </p:cNvSpPr>
          <p:nvPr>
            <p:ph type="title"/>
          </p:nvPr>
        </p:nvSpPr>
        <p:spPr/>
        <p:txBody>
          <a:bodyPr/>
          <a:lstStyle/>
          <a:p>
            <a:r>
              <a:rPr lang="de-DE" b="1" dirty="0"/>
              <a:t>Über den Referenten:</a:t>
            </a:r>
          </a:p>
        </p:txBody>
      </p:sp>
      <p:sp>
        <p:nvSpPr>
          <p:cNvPr id="3" name="Textplatzhalter 2">
            <a:extLst>
              <a:ext uri="{FF2B5EF4-FFF2-40B4-BE49-F238E27FC236}">
                <a16:creationId xmlns:a16="http://schemas.microsoft.com/office/drawing/2014/main" id="{B44F812E-F809-5148-AB60-19888B007A36}"/>
              </a:ext>
            </a:extLst>
          </p:cNvPr>
          <p:cNvSpPr>
            <a:spLocks noGrp="1"/>
          </p:cNvSpPr>
          <p:nvPr>
            <p:ph type="body" idx="1"/>
          </p:nvPr>
        </p:nvSpPr>
        <p:spPr>
          <a:xfrm>
            <a:off x="839788" y="2021306"/>
            <a:ext cx="5157787" cy="510138"/>
          </a:xfrm>
        </p:spPr>
        <p:txBody>
          <a:bodyPr/>
          <a:lstStyle/>
          <a:p>
            <a:r>
              <a:rPr lang="de-DE" dirty="0"/>
              <a:t>Günter Stein</a:t>
            </a:r>
          </a:p>
        </p:txBody>
      </p:sp>
      <p:sp>
        <p:nvSpPr>
          <p:cNvPr id="4" name="Inhaltsplatzhalter 3">
            <a:extLst>
              <a:ext uri="{FF2B5EF4-FFF2-40B4-BE49-F238E27FC236}">
                <a16:creationId xmlns:a16="http://schemas.microsoft.com/office/drawing/2014/main" id="{69D457B5-D1E7-0B4C-8F7E-66C326A9984E}"/>
              </a:ext>
            </a:extLst>
          </p:cNvPr>
          <p:cNvSpPr>
            <a:spLocks noGrp="1"/>
          </p:cNvSpPr>
          <p:nvPr>
            <p:ph sz="half" idx="2"/>
          </p:nvPr>
        </p:nvSpPr>
        <p:spPr>
          <a:xfrm>
            <a:off x="839788" y="2646947"/>
            <a:ext cx="9891712" cy="3506601"/>
          </a:xfrm>
        </p:spPr>
        <p:txBody>
          <a:bodyPr>
            <a:normAutofit/>
          </a:bodyPr>
          <a:lstStyle/>
          <a:p>
            <a:r>
              <a:rPr lang="de-DE" sz="2400" dirty="0"/>
              <a:t>Arbeitsrechts-Experte, Unternehmer, Führungskraft,.</a:t>
            </a:r>
          </a:p>
          <a:p>
            <a:r>
              <a:rPr lang="de-DE" sz="2400" dirty="0"/>
              <a:t>Berät seit mehr als 20 Jahren Arbeitgeber und Führungskräfte aus ganz Deutschland.</a:t>
            </a:r>
          </a:p>
          <a:p>
            <a:r>
              <a:rPr lang="de-DE" sz="2400" dirty="0"/>
              <a:t>Seine Publikationen und Newsletter werden nahezu täglich von zehntausenden Führungskräften und Arbeitgebern gelesen.</a:t>
            </a:r>
          </a:p>
          <a:p>
            <a:r>
              <a:rPr lang="de-DE" sz="2400" b="1" dirty="0"/>
              <a:t>Mission: </a:t>
            </a:r>
            <a:r>
              <a:rPr lang="de-DE" sz="2400" dirty="0"/>
              <a:t>Klartext. Nicht Drumherum reden. Die Dinge auf den Punkt bringen. Praxis statt Theorie. Und vor allem: keine Frage offen lassen. Für seine Leserinnen und Leser ist Günter Stein per E-Mail rund um die Uhr persönlich erreichbar!</a:t>
            </a:r>
          </a:p>
        </p:txBody>
      </p:sp>
      <p:sp>
        <p:nvSpPr>
          <p:cNvPr id="5" name="Foliennummernplatzhalter 7">
            <a:extLst>
              <a:ext uri="{FF2B5EF4-FFF2-40B4-BE49-F238E27FC236}">
                <a16:creationId xmlns:a16="http://schemas.microsoft.com/office/drawing/2014/main" id="{6B656221-B30B-907E-313C-140A74803691}"/>
              </a:ext>
            </a:extLst>
          </p:cNvPr>
          <p:cNvSpPr txBox="1">
            <a:spLocks/>
          </p:cNvSpPr>
          <p:nvPr/>
        </p:nvSpPr>
        <p:spPr>
          <a:xfrm>
            <a:off x="11352212" y="6198455"/>
            <a:ext cx="915064"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60544C-949A-4335-9BD7-EC3F2DE3DE31}" type="slidenum">
              <a:rPr lang="de-DE" smtClean="0"/>
              <a:pPr/>
              <a:t>15</a:t>
            </a:fld>
            <a:endParaRPr lang="de-DE"/>
          </a:p>
        </p:txBody>
      </p:sp>
      <p:pic>
        <p:nvPicPr>
          <p:cNvPr id="7" name="Grafik 6">
            <a:extLst>
              <a:ext uri="{FF2B5EF4-FFF2-40B4-BE49-F238E27FC236}">
                <a16:creationId xmlns:a16="http://schemas.microsoft.com/office/drawing/2014/main" id="{5430AB47-3576-716C-87F9-6C71D3378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19" y="127216"/>
            <a:ext cx="2734909" cy="2734909"/>
          </a:xfrm>
          <a:prstGeom prst="rect">
            <a:avLst/>
          </a:prstGeom>
        </p:spPr>
      </p:pic>
    </p:spTree>
    <p:extLst>
      <p:ext uri="{BB962C8B-B14F-4D97-AF65-F5344CB8AC3E}">
        <p14:creationId xmlns:p14="http://schemas.microsoft.com/office/powerpoint/2010/main" val="2263328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F1D7E5-39BB-5049-B9A7-715DA5D9456C}"/>
              </a:ext>
            </a:extLst>
          </p:cNvPr>
          <p:cNvSpPr>
            <a:spLocks noGrp="1"/>
          </p:cNvSpPr>
          <p:nvPr>
            <p:ph type="title"/>
          </p:nvPr>
        </p:nvSpPr>
        <p:spPr/>
        <p:txBody>
          <a:bodyPr/>
          <a:lstStyle/>
          <a:p>
            <a:r>
              <a:rPr lang="de-DE" b="1" dirty="0"/>
              <a:t>Agenda</a:t>
            </a:r>
          </a:p>
        </p:txBody>
      </p:sp>
      <p:sp>
        <p:nvSpPr>
          <p:cNvPr id="3" name="Textplatzhalter 2">
            <a:extLst>
              <a:ext uri="{FF2B5EF4-FFF2-40B4-BE49-F238E27FC236}">
                <a16:creationId xmlns:a16="http://schemas.microsoft.com/office/drawing/2014/main" id="{B6452932-4523-5A4A-B427-9A2A67ED66AF}"/>
              </a:ext>
            </a:extLst>
          </p:cNvPr>
          <p:cNvSpPr>
            <a:spLocks noGrp="1"/>
          </p:cNvSpPr>
          <p:nvPr>
            <p:ph type="body" idx="1"/>
          </p:nvPr>
        </p:nvSpPr>
        <p:spPr>
          <a:xfrm>
            <a:off x="838199" y="2260702"/>
            <a:ext cx="9303328" cy="3373479"/>
          </a:xfrm>
        </p:spPr>
        <p:txBody>
          <a:bodyPr>
            <a:normAutofit/>
          </a:bodyPr>
          <a:lstStyle/>
          <a:p>
            <a:pPr marL="342900" indent="-342900">
              <a:buFont typeface="Arial" panose="020B0604020202020204" pitchFamily="34" charset="0"/>
              <a:buChar char="•"/>
            </a:pPr>
            <a:r>
              <a:rPr lang="de-DE" dirty="0"/>
              <a:t>Was garantiert nicht (mehr) funktioniert; 7 Fehler, die Sie sofort abstellen und vermeiden können.</a:t>
            </a:r>
          </a:p>
          <a:p>
            <a:pPr marL="342900" indent="-342900">
              <a:buFont typeface="Arial" panose="020B0604020202020204" pitchFamily="34" charset="0"/>
              <a:buChar char="•"/>
            </a:pPr>
            <a:r>
              <a:rPr lang="de-DE" dirty="0"/>
              <a:t>Hand aus Herz: Haben sich die Azubis und Schüler wirklich so verändert?</a:t>
            </a:r>
          </a:p>
          <a:p>
            <a:pPr marL="342900" indent="-342900">
              <a:buFont typeface="Arial" panose="020B0604020202020204" pitchFamily="34" charset="0"/>
              <a:buChar char="•"/>
            </a:pPr>
            <a:r>
              <a:rPr lang="de-DE" dirty="0"/>
              <a:t>Kleiner Rechtsausflug: Warum die Entgelttransparenzrichtlinie auch Ihr Azubi-Recruiting berührt</a:t>
            </a:r>
          </a:p>
          <a:p>
            <a:pPr marL="342900" indent="-342900">
              <a:buFont typeface="Arial" panose="020B0604020202020204" pitchFamily="34" charset="0"/>
              <a:buChar char="•"/>
            </a:pPr>
            <a:r>
              <a:rPr lang="de-DE" dirty="0"/>
              <a:t>… </a:t>
            </a:r>
          </a:p>
        </p:txBody>
      </p:sp>
      <p:sp>
        <p:nvSpPr>
          <p:cNvPr id="8" name="Foliennummernplatzhalter 7">
            <a:extLst>
              <a:ext uri="{FF2B5EF4-FFF2-40B4-BE49-F238E27FC236}">
                <a16:creationId xmlns:a16="http://schemas.microsoft.com/office/drawing/2014/main" id="{6C18B292-9251-7E49-A611-173C8A2CE18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16</a:t>
            </a:fld>
            <a:endParaRPr lang="de-DE"/>
          </a:p>
        </p:txBody>
      </p:sp>
    </p:spTree>
    <p:extLst>
      <p:ext uri="{BB962C8B-B14F-4D97-AF65-F5344CB8AC3E}">
        <p14:creationId xmlns:p14="http://schemas.microsoft.com/office/powerpoint/2010/main" val="2899318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6D195-9938-A137-E7E7-5A67142059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31B4F3-72C7-E8D7-BB23-CE86E7B62E73}"/>
              </a:ext>
            </a:extLst>
          </p:cNvPr>
          <p:cNvSpPr>
            <a:spLocks noGrp="1"/>
          </p:cNvSpPr>
          <p:nvPr>
            <p:ph type="title"/>
          </p:nvPr>
        </p:nvSpPr>
        <p:spPr/>
        <p:txBody>
          <a:bodyPr/>
          <a:lstStyle/>
          <a:p>
            <a:r>
              <a:rPr lang="de-DE" b="1" dirty="0"/>
              <a:t>Agenda</a:t>
            </a:r>
          </a:p>
        </p:txBody>
      </p:sp>
      <p:sp>
        <p:nvSpPr>
          <p:cNvPr id="3" name="Textplatzhalter 2">
            <a:extLst>
              <a:ext uri="{FF2B5EF4-FFF2-40B4-BE49-F238E27FC236}">
                <a16:creationId xmlns:a16="http://schemas.microsoft.com/office/drawing/2014/main" id="{F34EF070-F06D-B543-B3A6-E3BE1C07CC07}"/>
              </a:ext>
            </a:extLst>
          </p:cNvPr>
          <p:cNvSpPr>
            <a:spLocks noGrp="1"/>
          </p:cNvSpPr>
          <p:nvPr>
            <p:ph type="body" idx="1"/>
          </p:nvPr>
        </p:nvSpPr>
        <p:spPr>
          <a:xfrm>
            <a:off x="838199" y="2260702"/>
            <a:ext cx="9303328" cy="3373479"/>
          </a:xfrm>
        </p:spPr>
        <p:txBody>
          <a:bodyPr>
            <a:normAutofit/>
          </a:bodyPr>
          <a:lstStyle/>
          <a:p>
            <a:pPr marL="342900" indent="-342900">
              <a:buFont typeface="Arial" panose="020B0604020202020204" pitchFamily="34" charset="0"/>
              <a:buChar char="•"/>
            </a:pPr>
            <a:r>
              <a:rPr lang="de-DE" dirty="0"/>
              <a:t>Die 8+1 wunderbar funktionieren Wege, die zum Ausprobieren sofort geeignet und:</a:t>
            </a:r>
          </a:p>
          <a:p>
            <a:pPr marL="342900" indent="-342900">
              <a:buFont typeface="Arial" panose="020B0604020202020204" pitchFamily="34" charset="0"/>
              <a:buChar char="•"/>
            </a:pPr>
            <a:endParaRPr lang="de-DE" dirty="0"/>
          </a:p>
          <a:p>
            <a:pPr marL="342900" indent="-342900">
              <a:buFont typeface="Arial" panose="020B0604020202020204" pitchFamily="34" charset="0"/>
              <a:buChar char="•"/>
            </a:pPr>
            <a:r>
              <a:rPr lang="de-DE" dirty="0"/>
              <a:t>Ein hoffentlich unwiderstehliches Angebot, mit dem Sie den Recruiting-Turbo einschalten – und den Ausbildungsturbo gleich mit</a:t>
            </a:r>
          </a:p>
        </p:txBody>
      </p:sp>
      <p:sp>
        <p:nvSpPr>
          <p:cNvPr id="8" name="Foliennummernplatzhalter 7">
            <a:extLst>
              <a:ext uri="{FF2B5EF4-FFF2-40B4-BE49-F238E27FC236}">
                <a16:creationId xmlns:a16="http://schemas.microsoft.com/office/drawing/2014/main" id="{E8528CC3-6AC0-7FA6-2EA1-0DAE4A5EB02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17</a:t>
            </a:fld>
            <a:endParaRPr lang="de-DE"/>
          </a:p>
        </p:txBody>
      </p:sp>
    </p:spTree>
    <p:extLst>
      <p:ext uri="{BB962C8B-B14F-4D97-AF65-F5344CB8AC3E}">
        <p14:creationId xmlns:p14="http://schemas.microsoft.com/office/powerpoint/2010/main" val="3912327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E5F6D-5B88-F2BE-59AB-C1F1F5B86C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2C2F8E-537D-791E-616F-3B4617A3E33C}"/>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608F686D-2205-8BC6-BA2D-D705E32C56B4}"/>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8C109769-D6ED-3FA7-2930-09C6E2897A8B}"/>
              </a:ext>
            </a:extLst>
          </p:cNvPr>
          <p:cNvSpPr>
            <a:spLocks noGrp="1"/>
          </p:cNvSpPr>
          <p:nvPr>
            <p:ph sz="half" idx="2"/>
          </p:nvPr>
        </p:nvSpPr>
        <p:spPr>
          <a:xfrm>
            <a:off x="839788" y="3164619"/>
            <a:ext cx="9661374" cy="3025044"/>
          </a:xfrm>
        </p:spPr>
        <p:txBody>
          <a:bodyPr>
            <a:normAutofit lnSpcReduction="10000"/>
          </a:bodyPr>
          <a:lstStyle/>
          <a:p>
            <a:pPr marL="0" indent="0">
              <a:buNone/>
            </a:pPr>
            <a:r>
              <a:rPr lang="de-AT" dirty="0"/>
              <a:t>Sie brauchen:</a:t>
            </a:r>
          </a:p>
          <a:p>
            <a:pPr marL="0" indent="0">
              <a:buNone/>
            </a:pPr>
            <a:endParaRPr lang="de-AT" dirty="0"/>
          </a:p>
          <a:p>
            <a:r>
              <a:rPr lang="de-AT" dirty="0"/>
              <a:t>andere Zugänge. </a:t>
            </a:r>
          </a:p>
          <a:p>
            <a:r>
              <a:rPr lang="de-AT" dirty="0"/>
              <a:t>Schnellere Prozesse. </a:t>
            </a:r>
          </a:p>
          <a:p>
            <a:r>
              <a:rPr lang="de-AT" dirty="0"/>
              <a:t>Klarere Botschaften. </a:t>
            </a:r>
          </a:p>
          <a:p>
            <a:r>
              <a:rPr lang="de-AT" dirty="0"/>
              <a:t>Weniger Hürden. Und ja.</a:t>
            </a:r>
          </a:p>
          <a:p>
            <a:pPr marL="0" indent="0">
              <a:buNone/>
            </a:pPr>
            <a:endParaRPr lang="de-DE" sz="2000" dirty="0"/>
          </a:p>
        </p:txBody>
      </p:sp>
      <p:sp>
        <p:nvSpPr>
          <p:cNvPr id="8" name="Foliennummernplatzhalter 7">
            <a:extLst>
              <a:ext uri="{FF2B5EF4-FFF2-40B4-BE49-F238E27FC236}">
                <a16:creationId xmlns:a16="http://schemas.microsoft.com/office/drawing/2014/main" id="{12387F16-9DB8-2A70-E57E-1FB945DDF97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18</a:t>
            </a:fld>
            <a:endParaRPr lang="de-DE" dirty="0"/>
          </a:p>
        </p:txBody>
      </p:sp>
    </p:spTree>
    <p:extLst>
      <p:ext uri="{BB962C8B-B14F-4D97-AF65-F5344CB8AC3E}">
        <p14:creationId xmlns:p14="http://schemas.microsoft.com/office/powerpoint/2010/main" val="1650023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026F2-8811-8DCB-063D-F402425C90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3A6C32-6874-1977-C8C2-2D0E87281021}"/>
              </a:ext>
            </a:extLst>
          </p:cNvPr>
          <p:cNvSpPr>
            <a:spLocks noGrp="1"/>
          </p:cNvSpPr>
          <p:nvPr>
            <p:ph type="title"/>
          </p:nvPr>
        </p:nvSpPr>
        <p:spPr>
          <a:xfrm>
            <a:off x="839788" y="1149120"/>
            <a:ext cx="10515600" cy="1155472"/>
          </a:xfrm>
        </p:spPr>
        <p:txBody>
          <a:bodyPr/>
          <a:lstStyle/>
          <a:p>
            <a:r>
              <a:rPr lang="de-AT" b="1" dirty="0"/>
              <a:t>Der Leidensdruck:</a:t>
            </a:r>
            <a:endParaRPr lang="de-DE" b="1" dirty="0"/>
          </a:p>
        </p:txBody>
      </p:sp>
      <p:sp>
        <p:nvSpPr>
          <p:cNvPr id="3" name="Textplatzhalter 2">
            <a:extLst>
              <a:ext uri="{FF2B5EF4-FFF2-40B4-BE49-F238E27FC236}">
                <a16:creationId xmlns:a16="http://schemas.microsoft.com/office/drawing/2014/main" id="{3F76693D-9070-CF43-DA2C-AFF137CC392F}"/>
              </a:ext>
            </a:extLst>
          </p:cNvPr>
          <p:cNvSpPr>
            <a:spLocks noGrp="1"/>
          </p:cNvSpPr>
          <p:nvPr>
            <p:ph type="body" idx="1"/>
          </p:nvPr>
        </p:nvSpPr>
        <p:spPr>
          <a:xfrm>
            <a:off x="839788" y="2304592"/>
            <a:ext cx="9661374" cy="556942"/>
          </a:xfrm>
        </p:spPr>
        <p:txBody>
          <a:bodyPr/>
          <a:lstStyle/>
          <a:p>
            <a:r>
              <a:rPr lang="de-DE" dirty="0"/>
              <a:t>Was täglich irgendwo passiert</a:t>
            </a:r>
          </a:p>
        </p:txBody>
      </p:sp>
      <p:sp>
        <p:nvSpPr>
          <p:cNvPr id="8" name="Foliennummernplatzhalter 7">
            <a:extLst>
              <a:ext uri="{FF2B5EF4-FFF2-40B4-BE49-F238E27FC236}">
                <a16:creationId xmlns:a16="http://schemas.microsoft.com/office/drawing/2014/main" id="{358E1B97-7968-CDA8-3393-9F9757E32918}"/>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19</a:t>
            </a:fld>
            <a:endParaRPr lang="de-DE" dirty="0"/>
          </a:p>
        </p:txBody>
      </p:sp>
      <p:sp>
        <p:nvSpPr>
          <p:cNvPr id="6" name="Inhaltsplatzhalter 5">
            <a:extLst>
              <a:ext uri="{FF2B5EF4-FFF2-40B4-BE49-F238E27FC236}">
                <a16:creationId xmlns:a16="http://schemas.microsoft.com/office/drawing/2014/main" id="{C5C0F38F-4B67-42AF-B0CC-6312B5F14442}"/>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3891432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67A5"/>
        </a:solidFill>
        <a:effectLst/>
      </p:bgPr>
    </p:bg>
    <p:spTree>
      <p:nvGrpSpPr>
        <p:cNvPr id="1" name="">
          <a:extLst>
            <a:ext uri="{FF2B5EF4-FFF2-40B4-BE49-F238E27FC236}">
              <a16:creationId xmlns:a16="http://schemas.microsoft.com/office/drawing/2014/main" id="{0F834BCC-5914-1FF7-2CB9-F6ABB60CD6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49221E-223D-FA39-C6DF-7EA8D6945FC5}"/>
              </a:ext>
            </a:extLst>
          </p:cNvPr>
          <p:cNvSpPr>
            <a:spLocks noGrp="1"/>
          </p:cNvSpPr>
          <p:nvPr>
            <p:ph type="ctrTitle"/>
          </p:nvPr>
        </p:nvSpPr>
        <p:spPr>
          <a:xfrm>
            <a:off x="1524000" y="4735452"/>
            <a:ext cx="9144000" cy="986079"/>
          </a:xfrm>
        </p:spPr>
        <p:txBody>
          <a:bodyPr>
            <a:noAutofit/>
          </a:bodyPr>
          <a:lstStyle/>
          <a:p>
            <a:r>
              <a:rPr lang="de-DE" sz="3600" dirty="0"/>
              <a:t>Die 8+1 erfolgreichsten Wege</a:t>
            </a:r>
            <a:endParaRPr lang="de-DE" sz="3600" dirty="0">
              <a:solidFill>
                <a:schemeClr val="accent2"/>
              </a:solidFill>
            </a:endParaRPr>
          </a:p>
        </p:txBody>
      </p:sp>
    </p:spTree>
    <p:extLst>
      <p:ext uri="{BB962C8B-B14F-4D97-AF65-F5344CB8AC3E}">
        <p14:creationId xmlns:p14="http://schemas.microsoft.com/office/powerpoint/2010/main" val="240162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C519-FD15-675C-D0B3-5453F329F4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8CBD8B-1309-C456-C149-5A30CAA1C853}"/>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396E5EC7-8B5A-C0C4-14BD-073C6F04BBCF}"/>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1: Klassische Standard-Anzeige</a:t>
            </a:r>
          </a:p>
        </p:txBody>
      </p:sp>
      <p:sp>
        <p:nvSpPr>
          <p:cNvPr id="8" name="Foliennummernplatzhalter 7">
            <a:extLst>
              <a:ext uri="{FF2B5EF4-FFF2-40B4-BE49-F238E27FC236}">
                <a16:creationId xmlns:a16="http://schemas.microsoft.com/office/drawing/2014/main" id="{B6D150F7-C294-135D-4464-B6D6A374C6C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20</a:t>
            </a:fld>
            <a:endParaRPr lang="de-DE" dirty="0"/>
          </a:p>
        </p:txBody>
      </p:sp>
      <p:sp>
        <p:nvSpPr>
          <p:cNvPr id="6" name="Inhaltsplatzhalter 5">
            <a:extLst>
              <a:ext uri="{FF2B5EF4-FFF2-40B4-BE49-F238E27FC236}">
                <a16:creationId xmlns:a16="http://schemas.microsoft.com/office/drawing/2014/main" id="{D43C7BC2-BF2F-E11C-CF54-B8EE86F2F1CE}"/>
              </a:ext>
            </a:extLst>
          </p:cNvPr>
          <p:cNvSpPr>
            <a:spLocks noGrp="1"/>
          </p:cNvSpPr>
          <p:nvPr>
            <p:ph sz="half" idx="2"/>
          </p:nvPr>
        </p:nvSpPr>
        <p:spPr>
          <a:xfrm>
            <a:off x="839788" y="3164619"/>
            <a:ext cx="7528960" cy="3025044"/>
          </a:xfrm>
        </p:spPr>
        <p:txBody>
          <a:bodyPr>
            <a:normAutofit fontScale="85000" lnSpcReduction="10000"/>
          </a:bodyPr>
          <a:lstStyle/>
          <a:p>
            <a:pPr marL="0" lvl="0" indent="0">
              <a:buNone/>
            </a:pPr>
            <a:r>
              <a:rPr lang="de-AT" dirty="0"/>
              <a:t>Gemeint ist nicht nur Anzeige in Job- oder Ausbildungsplatzbörse. Gemeint ist jeder Standardtext auf  </a:t>
            </a:r>
          </a:p>
          <a:p>
            <a:r>
              <a:rPr lang="de-AT" dirty="0"/>
              <a:t>der Karriereseite, </a:t>
            </a:r>
          </a:p>
          <a:p>
            <a:r>
              <a:rPr lang="de-AT" dirty="0"/>
              <a:t>dem kopierten Post auf </a:t>
            </a:r>
            <a:r>
              <a:rPr lang="de-AT" dirty="0" err="1"/>
              <a:t>Social</a:t>
            </a:r>
            <a:r>
              <a:rPr lang="de-AT" dirty="0"/>
              <a:t> Media, </a:t>
            </a:r>
          </a:p>
          <a:p>
            <a:r>
              <a:rPr lang="de-AT" dirty="0"/>
              <a:t>dem Eintrag auf Ausbildungsportalen, </a:t>
            </a:r>
          </a:p>
          <a:p>
            <a:r>
              <a:rPr lang="de-AT" dirty="0"/>
              <a:t>oder dem immer gleichen PDF, das überall hochgeladen wird.</a:t>
            </a:r>
          </a:p>
          <a:p>
            <a:pPr marL="0" indent="0" algn="r">
              <a:buNone/>
            </a:pPr>
            <a:r>
              <a:rPr lang="de-AT" sz="2400" b="1" dirty="0">
                <a:solidFill>
                  <a:srgbClr val="C00000"/>
                </a:solidFill>
              </a:rPr>
              <a:t>Beispiele: </a:t>
            </a:r>
          </a:p>
        </p:txBody>
      </p:sp>
    </p:spTree>
    <p:extLst>
      <p:ext uri="{BB962C8B-B14F-4D97-AF65-F5344CB8AC3E}">
        <p14:creationId xmlns:p14="http://schemas.microsoft.com/office/powerpoint/2010/main" val="167370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FA80F7-63FA-364C-9097-0FAE546387B0}"/>
              </a:ext>
            </a:extLst>
          </p:cNvPr>
          <p:cNvSpPr>
            <a:spLocks noGrp="1"/>
          </p:cNvSpPr>
          <p:nvPr>
            <p:ph type="title"/>
          </p:nvPr>
        </p:nvSpPr>
        <p:spPr/>
        <p:txBody>
          <a:bodyPr/>
          <a:lstStyle/>
          <a:p>
            <a:r>
              <a:rPr lang="de-DE" b="1" dirty="0"/>
              <a:t>Was garantiert nicht (mehr) funktioniert</a:t>
            </a:r>
          </a:p>
        </p:txBody>
      </p:sp>
      <p:sp>
        <p:nvSpPr>
          <p:cNvPr id="3" name="Textplatzhalter 2">
            <a:extLst>
              <a:ext uri="{FF2B5EF4-FFF2-40B4-BE49-F238E27FC236}">
                <a16:creationId xmlns:a16="http://schemas.microsoft.com/office/drawing/2014/main" id="{65C80B4C-2118-AD42-AAC3-533752EAA76D}"/>
              </a:ext>
            </a:extLst>
          </p:cNvPr>
          <p:cNvSpPr>
            <a:spLocks noGrp="1"/>
          </p:cNvSpPr>
          <p:nvPr>
            <p:ph type="body" idx="1"/>
          </p:nvPr>
        </p:nvSpPr>
        <p:spPr>
          <a:xfrm>
            <a:off x="839788" y="2304592"/>
            <a:ext cx="9661374" cy="556942"/>
          </a:xfrm>
        </p:spPr>
        <p:txBody>
          <a:bodyPr/>
          <a:lstStyle/>
          <a:p>
            <a:r>
              <a:rPr lang="de-DE" dirty="0"/>
              <a:t>Beispiele:</a:t>
            </a:r>
          </a:p>
        </p:txBody>
      </p:sp>
      <p:sp>
        <p:nvSpPr>
          <p:cNvPr id="4" name="Inhaltsplatzhalter 3">
            <a:extLst>
              <a:ext uri="{FF2B5EF4-FFF2-40B4-BE49-F238E27FC236}">
                <a16:creationId xmlns:a16="http://schemas.microsoft.com/office/drawing/2014/main" id="{335BA1A9-3BBB-5A40-AA2A-6FA14D12A2D9}"/>
              </a:ext>
            </a:extLst>
          </p:cNvPr>
          <p:cNvSpPr>
            <a:spLocks noGrp="1"/>
          </p:cNvSpPr>
          <p:nvPr>
            <p:ph sz="half" idx="2"/>
          </p:nvPr>
        </p:nvSpPr>
        <p:spPr>
          <a:xfrm>
            <a:off x="839788" y="3164619"/>
            <a:ext cx="9661374" cy="3025044"/>
          </a:xfrm>
        </p:spPr>
        <p:txBody>
          <a:bodyPr>
            <a:normAutofit/>
          </a:bodyPr>
          <a:lstStyle/>
          <a:p>
            <a:r>
              <a:rPr lang="de-AT" dirty="0"/>
              <a:t>„Wir sind ein erfolgreiches, familiengeführtes Unternehmen.“</a:t>
            </a:r>
            <a:br>
              <a:rPr lang="de-AT" dirty="0"/>
            </a:br>
            <a:r>
              <a:rPr lang="de-AT" dirty="0"/>
              <a:t>„Wir bieten ein dynamisches Team und spannende Aufgaben.“</a:t>
            </a:r>
            <a:br>
              <a:rPr lang="de-AT" dirty="0"/>
            </a:br>
            <a:r>
              <a:rPr lang="de-AT" dirty="0"/>
              <a:t>„Wir freuen uns auf Ihre aussagekräftige Bewerbung.“</a:t>
            </a:r>
          </a:p>
          <a:p>
            <a:endParaRPr lang="de-AT" dirty="0"/>
          </a:p>
          <a:p>
            <a:pPr marL="0" indent="0">
              <a:buNone/>
            </a:pPr>
            <a:endParaRPr lang="de-AT" dirty="0"/>
          </a:p>
          <a:p>
            <a:pPr marL="0" indent="0">
              <a:buNone/>
            </a:pPr>
            <a:r>
              <a:rPr lang="de-AT" dirty="0"/>
              <a:t>Fehler, weil:</a:t>
            </a:r>
          </a:p>
        </p:txBody>
      </p:sp>
      <p:sp>
        <p:nvSpPr>
          <p:cNvPr id="8" name="Foliennummernplatzhalter 7">
            <a:extLst>
              <a:ext uri="{FF2B5EF4-FFF2-40B4-BE49-F238E27FC236}">
                <a16:creationId xmlns:a16="http://schemas.microsoft.com/office/drawing/2014/main" id="{AC0AF74D-CD82-604C-975C-0D95D59BEFC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21</a:t>
            </a:fld>
            <a:endParaRPr lang="de-DE" dirty="0"/>
          </a:p>
        </p:txBody>
      </p:sp>
    </p:spTree>
    <p:extLst>
      <p:ext uri="{BB962C8B-B14F-4D97-AF65-F5344CB8AC3E}">
        <p14:creationId xmlns:p14="http://schemas.microsoft.com/office/powerpoint/2010/main" val="1014240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EA3FC-CCAC-7CEB-89AA-76029AA7AB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16C5A9-142C-DB57-C1A8-A5533CF76298}"/>
              </a:ext>
            </a:extLst>
          </p:cNvPr>
          <p:cNvSpPr>
            <a:spLocks noGrp="1"/>
          </p:cNvSpPr>
          <p:nvPr>
            <p:ph type="title"/>
          </p:nvPr>
        </p:nvSpPr>
        <p:spPr/>
        <p:txBody>
          <a:bodyPr/>
          <a:lstStyle/>
          <a:p>
            <a:r>
              <a:rPr lang="de-DE" b="1" dirty="0"/>
              <a:t>Was garantiert nicht (mehr) funktioniert</a:t>
            </a:r>
          </a:p>
        </p:txBody>
      </p:sp>
      <p:sp>
        <p:nvSpPr>
          <p:cNvPr id="3" name="Textplatzhalter 2">
            <a:extLst>
              <a:ext uri="{FF2B5EF4-FFF2-40B4-BE49-F238E27FC236}">
                <a16:creationId xmlns:a16="http://schemas.microsoft.com/office/drawing/2014/main" id="{59ADD0C3-5484-D53B-62CF-80A72F46A38F}"/>
              </a:ext>
            </a:extLst>
          </p:cNvPr>
          <p:cNvSpPr>
            <a:spLocks noGrp="1"/>
          </p:cNvSpPr>
          <p:nvPr>
            <p:ph type="body" idx="1"/>
          </p:nvPr>
        </p:nvSpPr>
        <p:spPr>
          <a:xfrm>
            <a:off x="839788" y="2304592"/>
            <a:ext cx="9661374" cy="556942"/>
          </a:xfrm>
        </p:spPr>
        <p:txBody>
          <a:bodyPr/>
          <a:lstStyle/>
          <a:p>
            <a:r>
              <a:rPr lang="de-DE" dirty="0"/>
              <a:t>Beispiele:</a:t>
            </a:r>
          </a:p>
        </p:txBody>
      </p:sp>
      <p:sp>
        <p:nvSpPr>
          <p:cNvPr id="4" name="Inhaltsplatzhalter 3">
            <a:extLst>
              <a:ext uri="{FF2B5EF4-FFF2-40B4-BE49-F238E27FC236}">
                <a16:creationId xmlns:a16="http://schemas.microsoft.com/office/drawing/2014/main" id="{A2DEFCC0-B78D-E843-8150-AFCC8D70FB1E}"/>
              </a:ext>
            </a:extLst>
          </p:cNvPr>
          <p:cNvSpPr>
            <a:spLocks noGrp="1"/>
          </p:cNvSpPr>
          <p:nvPr>
            <p:ph sz="half" idx="2"/>
          </p:nvPr>
        </p:nvSpPr>
        <p:spPr>
          <a:xfrm>
            <a:off x="839788" y="3164619"/>
            <a:ext cx="9661374" cy="3025044"/>
          </a:xfrm>
        </p:spPr>
        <p:txBody>
          <a:bodyPr>
            <a:normAutofit fontScale="85000" lnSpcReduction="20000"/>
          </a:bodyPr>
          <a:lstStyle/>
          <a:p>
            <a:r>
              <a:rPr lang="de-AT" b="1" dirty="0"/>
              <a:t>Sie sagen dem Bewerber nicht, warum er ausgerechnet bei Ihnen anfangen soll.</a:t>
            </a:r>
            <a:endParaRPr lang="de-AT" dirty="0"/>
          </a:p>
          <a:p>
            <a:endParaRPr lang="de-AT" dirty="0"/>
          </a:p>
          <a:p>
            <a:pPr marL="0" indent="0">
              <a:buNone/>
            </a:pPr>
            <a:r>
              <a:rPr lang="de-AT" dirty="0"/>
              <a:t>Ein junger Mensch fragt sich </a:t>
            </a:r>
            <a:r>
              <a:rPr lang="de-AT" b="1" dirty="0"/>
              <a:t>nicht</a:t>
            </a:r>
            <a:r>
              <a:rPr lang="de-AT" dirty="0"/>
              <a:t> zuerst: </a:t>
            </a:r>
          </a:p>
          <a:p>
            <a:r>
              <a:rPr lang="de-AT" dirty="0"/>
              <a:t>Wie lange gibt es dieses Unternehmen? </a:t>
            </a:r>
          </a:p>
          <a:p>
            <a:r>
              <a:rPr lang="de-AT" dirty="0"/>
              <a:t>Wie viele Standorte hat es? </a:t>
            </a:r>
          </a:p>
          <a:p>
            <a:r>
              <a:rPr lang="de-AT" dirty="0"/>
              <a:t>Wie dynamisch ist das Team?</a:t>
            </a:r>
          </a:p>
          <a:p>
            <a:pPr marL="0" indent="0">
              <a:buNone/>
            </a:pPr>
            <a:r>
              <a:rPr lang="de-AT" dirty="0"/>
              <a:t>                                                                 Er fragt sich etwas viel Einfacheres:</a:t>
            </a:r>
          </a:p>
          <a:p>
            <a:pPr marL="0" indent="0">
              <a:buNone/>
            </a:pPr>
            <a:endParaRPr lang="de-AT" dirty="0"/>
          </a:p>
          <a:p>
            <a:pPr marL="0" indent="0">
              <a:buNone/>
            </a:pPr>
            <a:endParaRPr lang="de-AT" dirty="0"/>
          </a:p>
        </p:txBody>
      </p:sp>
      <p:sp>
        <p:nvSpPr>
          <p:cNvPr id="8" name="Foliennummernplatzhalter 7">
            <a:extLst>
              <a:ext uri="{FF2B5EF4-FFF2-40B4-BE49-F238E27FC236}">
                <a16:creationId xmlns:a16="http://schemas.microsoft.com/office/drawing/2014/main" id="{93A092DF-448C-D822-91EE-2D2B21AAD40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22</a:t>
            </a:fld>
            <a:endParaRPr lang="de-DE" dirty="0"/>
          </a:p>
        </p:txBody>
      </p:sp>
    </p:spTree>
    <p:extLst>
      <p:ext uri="{BB962C8B-B14F-4D97-AF65-F5344CB8AC3E}">
        <p14:creationId xmlns:p14="http://schemas.microsoft.com/office/powerpoint/2010/main" val="3833729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770B9-0CAD-84B3-326C-1BE108561D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0ACDD9-90BA-C08D-92AB-A4D78E80E8A3}"/>
              </a:ext>
            </a:extLst>
          </p:cNvPr>
          <p:cNvSpPr>
            <a:spLocks noGrp="1"/>
          </p:cNvSpPr>
          <p:nvPr>
            <p:ph type="title"/>
          </p:nvPr>
        </p:nvSpPr>
        <p:spPr/>
        <p:txBody>
          <a:bodyPr/>
          <a:lstStyle/>
          <a:p>
            <a:r>
              <a:rPr lang="de-DE" b="1" dirty="0"/>
              <a:t>Was garantiert nicht (mehr) funktioniert</a:t>
            </a:r>
          </a:p>
        </p:txBody>
      </p:sp>
      <p:sp>
        <p:nvSpPr>
          <p:cNvPr id="3" name="Textplatzhalter 2">
            <a:extLst>
              <a:ext uri="{FF2B5EF4-FFF2-40B4-BE49-F238E27FC236}">
                <a16:creationId xmlns:a16="http://schemas.microsoft.com/office/drawing/2014/main" id="{4120AE9D-7492-7AB7-9E7E-297E1D415583}"/>
              </a:ext>
            </a:extLst>
          </p:cNvPr>
          <p:cNvSpPr>
            <a:spLocks noGrp="1"/>
          </p:cNvSpPr>
          <p:nvPr>
            <p:ph type="body" idx="1"/>
          </p:nvPr>
        </p:nvSpPr>
        <p:spPr>
          <a:xfrm>
            <a:off x="839788" y="2304592"/>
            <a:ext cx="9661374" cy="556942"/>
          </a:xfrm>
        </p:spPr>
        <p:txBody>
          <a:bodyPr/>
          <a:lstStyle/>
          <a:p>
            <a:r>
              <a:rPr lang="de-DE" dirty="0"/>
              <a:t>Beispiele:</a:t>
            </a:r>
          </a:p>
        </p:txBody>
      </p:sp>
      <p:sp>
        <p:nvSpPr>
          <p:cNvPr id="4" name="Inhaltsplatzhalter 3">
            <a:extLst>
              <a:ext uri="{FF2B5EF4-FFF2-40B4-BE49-F238E27FC236}">
                <a16:creationId xmlns:a16="http://schemas.microsoft.com/office/drawing/2014/main" id="{E2243C1C-1790-027C-11A9-B8D1DBC02000}"/>
              </a:ext>
            </a:extLst>
          </p:cNvPr>
          <p:cNvSpPr>
            <a:spLocks noGrp="1"/>
          </p:cNvSpPr>
          <p:nvPr>
            <p:ph sz="half" idx="2"/>
          </p:nvPr>
        </p:nvSpPr>
        <p:spPr>
          <a:xfrm>
            <a:off x="839788" y="3164619"/>
            <a:ext cx="9661374" cy="3025044"/>
          </a:xfrm>
        </p:spPr>
        <p:txBody>
          <a:bodyPr>
            <a:normAutofit fontScale="92500" lnSpcReduction="20000"/>
          </a:bodyPr>
          <a:lstStyle/>
          <a:p>
            <a:r>
              <a:rPr lang="de-AT" i="1" dirty="0"/>
              <a:t>Was mache ich da eigentlich? </a:t>
            </a:r>
          </a:p>
          <a:p>
            <a:r>
              <a:rPr lang="de-AT" i="1" dirty="0"/>
              <a:t>Wer bringt mir das bei? </a:t>
            </a:r>
          </a:p>
          <a:p>
            <a:r>
              <a:rPr lang="de-AT" i="1" dirty="0"/>
              <a:t>Wie sieht mein Alltag aus? </a:t>
            </a:r>
          </a:p>
          <a:p>
            <a:r>
              <a:rPr lang="de-AT" i="1" dirty="0"/>
              <a:t>Werde ich ernst genommen? </a:t>
            </a:r>
          </a:p>
          <a:p>
            <a:r>
              <a:rPr lang="de-AT" i="1" dirty="0"/>
              <a:t>Passt das zu mir? </a:t>
            </a:r>
          </a:p>
          <a:p>
            <a:r>
              <a:rPr lang="de-AT" i="1" dirty="0"/>
              <a:t>Habe ich da eine Zukunft? </a:t>
            </a:r>
          </a:p>
          <a:p>
            <a:r>
              <a:rPr lang="de-AT" i="1" dirty="0"/>
              <a:t>Wird es mir Spaß machen?</a:t>
            </a:r>
          </a:p>
          <a:p>
            <a:pPr marL="0" indent="0">
              <a:buNone/>
            </a:pPr>
            <a:endParaRPr lang="de-AT" dirty="0"/>
          </a:p>
          <a:p>
            <a:pPr marL="0" indent="0">
              <a:buNone/>
            </a:pPr>
            <a:endParaRPr lang="de-AT" dirty="0"/>
          </a:p>
        </p:txBody>
      </p:sp>
      <p:sp>
        <p:nvSpPr>
          <p:cNvPr id="8" name="Foliennummernplatzhalter 7">
            <a:extLst>
              <a:ext uri="{FF2B5EF4-FFF2-40B4-BE49-F238E27FC236}">
                <a16:creationId xmlns:a16="http://schemas.microsoft.com/office/drawing/2014/main" id="{D8B7757A-C8CA-E16C-8A58-0A0B0C1E8FC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23</a:t>
            </a:fld>
            <a:endParaRPr lang="de-DE" dirty="0"/>
          </a:p>
        </p:txBody>
      </p:sp>
      <p:sp>
        <p:nvSpPr>
          <p:cNvPr id="5" name="Rechteck 4">
            <a:extLst>
              <a:ext uri="{FF2B5EF4-FFF2-40B4-BE49-F238E27FC236}">
                <a16:creationId xmlns:a16="http://schemas.microsoft.com/office/drawing/2014/main" id="{8B4E1DAF-6C05-095E-716C-3A18C31870CA}"/>
              </a:ext>
            </a:extLst>
          </p:cNvPr>
          <p:cNvSpPr/>
          <p:nvPr/>
        </p:nvSpPr>
        <p:spPr>
          <a:xfrm>
            <a:off x="6897189" y="3429000"/>
            <a:ext cx="3457302" cy="2388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Geben Ihre Texte und Botschaften das wieder?</a:t>
            </a:r>
          </a:p>
        </p:txBody>
      </p:sp>
    </p:spTree>
    <p:extLst>
      <p:ext uri="{BB962C8B-B14F-4D97-AF65-F5344CB8AC3E}">
        <p14:creationId xmlns:p14="http://schemas.microsoft.com/office/powerpoint/2010/main" val="37024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A8F5-9393-4098-CE3C-CFD99A1DE1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B7BFF6-29D6-4344-D6D6-775833C1C853}"/>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E50A10C6-5B6E-1135-64CF-9306D5ACDE2D}"/>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2: Zu viele Hürden am Anfang</a:t>
            </a:r>
          </a:p>
        </p:txBody>
      </p:sp>
      <p:sp>
        <p:nvSpPr>
          <p:cNvPr id="8" name="Foliennummernplatzhalter 7">
            <a:extLst>
              <a:ext uri="{FF2B5EF4-FFF2-40B4-BE49-F238E27FC236}">
                <a16:creationId xmlns:a16="http://schemas.microsoft.com/office/drawing/2014/main" id="{BD1D58A5-1478-5F36-9A7E-DCA9EDFB3F4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24</a:t>
            </a:fld>
            <a:endParaRPr lang="de-DE" dirty="0"/>
          </a:p>
        </p:txBody>
      </p:sp>
      <p:sp>
        <p:nvSpPr>
          <p:cNvPr id="6" name="Inhaltsplatzhalter 5">
            <a:extLst>
              <a:ext uri="{FF2B5EF4-FFF2-40B4-BE49-F238E27FC236}">
                <a16:creationId xmlns:a16="http://schemas.microsoft.com/office/drawing/2014/main" id="{9723B92E-CAA2-CDDF-8DA2-7B5AFCA8189A}"/>
              </a:ext>
            </a:extLst>
          </p:cNvPr>
          <p:cNvSpPr>
            <a:spLocks noGrp="1"/>
          </p:cNvSpPr>
          <p:nvPr>
            <p:ph sz="half" idx="2"/>
          </p:nvPr>
        </p:nvSpPr>
        <p:spPr>
          <a:xfrm>
            <a:off x="839788" y="3164619"/>
            <a:ext cx="7528960" cy="3025044"/>
          </a:xfrm>
        </p:spPr>
        <p:txBody>
          <a:bodyPr>
            <a:normAutofit fontScale="62500" lnSpcReduction="20000"/>
          </a:bodyPr>
          <a:lstStyle/>
          <a:p>
            <a:pPr marL="0" indent="0">
              <a:buNone/>
            </a:pPr>
            <a:r>
              <a:rPr lang="de-AT" dirty="0"/>
              <a:t>Man verlangt im ersten Schritt viel zu viel.</a:t>
            </a:r>
          </a:p>
          <a:p>
            <a:r>
              <a:rPr lang="de-AT" dirty="0"/>
              <a:t>Bitte Lebenslauf. </a:t>
            </a:r>
          </a:p>
          <a:p>
            <a:r>
              <a:rPr lang="de-AT" dirty="0"/>
              <a:t>Bitte Anschreiben. </a:t>
            </a:r>
          </a:p>
          <a:p>
            <a:r>
              <a:rPr lang="de-AT" dirty="0"/>
              <a:t>Bitte die letzten Zeugnisse. </a:t>
            </a:r>
          </a:p>
          <a:p>
            <a:r>
              <a:rPr lang="de-AT" dirty="0"/>
              <a:t>Bitte Bescheinigungen. </a:t>
            </a:r>
          </a:p>
          <a:p>
            <a:r>
              <a:rPr lang="de-AT" dirty="0"/>
              <a:t>Bitte sauber formuliert. </a:t>
            </a:r>
          </a:p>
          <a:p>
            <a:r>
              <a:rPr lang="de-AT" dirty="0"/>
              <a:t>Bitte alles als PDF. </a:t>
            </a:r>
          </a:p>
          <a:p>
            <a:r>
              <a:rPr lang="de-AT" dirty="0"/>
              <a:t>Und bitte möglichst vollständig.</a:t>
            </a:r>
          </a:p>
          <a:p>
            <a:pPr marL="0" indent="0" algn="r">
              <a:buNone/>
            </a:pPr>
            <a:r>
              <a:rPr lang="de-AT" dirty="0"/>
              <a:t>Warum eigentlich? Merke:</a:t>
            </a:r>
          </a:p>
        </p:txBody>
      </p:sp>
    </p:spTree>
    <p:extLst>
      <p:ext uri="{BB962C8B-B14F-4D97-AF65-F5344CB8AC3E}">
        <p14:creationId xmlns:p14="http://schemas.microsoft.com/office/powerpoint/2010/main" val="2449745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E51B-1B80-B035-5DA8-3B2B00596E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04FBDC-D36A-0CC3-3C27-CD389B51A4D4}"/>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224EBB38-0732-21D0-02AC-6BB6747934B4}"/>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2: Zu viele Hürden am Anfang</a:t>
            </a:r>
          </a:p>
        </p:txBody>
      </p:sp>
      <p:sp>
        <p:nvSpPr>
          <p:cNvPr id="8" name="Foliennummernplatzhalter 7">
            <a:extLst>
              <a:ext uri="{FF2B5EF4-FFF2-40B4-BE49-F238E27FC236}">
                <a16:creationId xmlns:a16="http://schemas.microsoft.com/office/drawing/2014/main" id="{504BEB1E-F0EA-660A-E3B2-AD5BA4CC52C2}"/>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25</a:t>
            </a:fld>
            <a:endParaRPr lang="de-DE" dirty="0"/>
          </a:p>
        </p:txBody>
      </p:sp>
      <p:sp>
        <p:nvSpPr>
          <p:cNvPr id="6" name="Inhaltsplatzhalter 5">
            <a:extLst>
              <a:ext uri="{FF2B5EF4-FFF2-40B4-BE49-F238E27FC236}">
                <a16:creationId xmlns:a16="http://schemas.microsoft.com/office/drawing/2014/main" id="{0A7F4CB5-1DE2-2038-1831-440528464EC9}"/>
              </a:ext>
            </a:extLst>
          </p:cNvPr>
          <p:cNvSpPr>
            <a:spLocks noGrp="1"/>
          </p:cNvSpPr>
          <p:nvPr>
            <p:ph sz="half" idx="2"/>
          </p:nvPr>
        </p:nvSpPr>
        <p:spPr>
          <a:xfrm>
            <a:off x="839788" y="3164619"/>
            <a:ext cx="9661374" cy="3025044"/>
          </a:xfrm>
        </p:spPr>
        <p:txBody>
          <a:bodyPr>
            <a:normAutofit/>
          </a:bodyPr>
          <a:lstStyle/>
          <a:p>
            <a:r>
              <a:rPr lang="de-AT" b="1" dirty="0"/>
              <a:t>Nicht der beste Ausbildungsbetrieb gewinnt automatisch. </a:t>
            </a:r>
          </a:p>
          <a:p>
            <a:r>
              <a:rPr lang="de-AT" b="1" dirty="0"/>
              <a:t>Oft gewinnt der Betrieb mit der niedrigsten Einstiegshürde und der schnellsten Rückmeldung. Denn:</a:t>
            </a:r>
            <a:endParaRPr lang="de-AT" dirty="0"/>
          </a:p>
          <a:p>
            <a:pPr marL="0" indent="0" algn="r">
              <a:buNone/>
            </a:pPr>
            <a:r>
              <a:rPr lang="de-AT" dirty="0"/>
              <a:t>:</a:t>
            </a:r>
          </a:p>
        </p:txBody>
      </p:sp>
    </p:spTree>
    <p:extLst>
      <p:ext uri="{BB962C8B-B14F-4D97-AF65-F5344CB8AC3E}">
        <p14:creationId xmlns:p14="http://schemas.microsoft.com/office/powerpoint/2010/main" val="396946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0E42-7229-E735-8E40-8D4F25BEF4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ECE4F0-48B8-FD73-8B0C-C33DBB15661A}"/>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210EF10F-B088-572D-0E58-7D98A591557B}"/>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2: Zu viele Hürden am Anfang</a:t>
            </a:r>
          </a:p>
        </p:txBody>
      </p:sp>
      <p:sp>
        <p:nvSpPr>
          <p:cNvPr id="8" name="Foliennummernplatzhalter 7">
            <a:extLst>
              <a:ext uri="{FF2B5EF4-FFF2-40B4-BE49-F238E27FC236}">
                <a16:creationId xmlns:a16="http://schemas.microsoft.com/office/drawing/2014/main" id="{C130442B-970B-5A00-708C-B90F8345E88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26</a:t>
            </a:fld>
            <a:endParaRPr lang="de-DE" dirty="0"/>
          </a:p>
        </p:txBody>
      </p:sp>
      <p:sp>
        <p:nvSpPr>
          <p:cNvPr id="6" name="Inhaltsplatzhalter 5">
            <a:extLst>
              <a:ext uri="{FF2B5EF4-FFF2-40B4-BE49-F238E27FC236}">
                <a16:creationId xmlns:a16="http://schemas.microsoft.com/office/drawing/2014/main" id="{0ADBDBE1-D3D2-0B18-D685-C634EE299A35}"/>
              </a:ext>
            </a:extLst>
          </p:cNvPr>
          <p:cNvSpPr>
            <a:spLocks noGrp="1"/>
          </p:cNvSpPr>
          <p:nvPr>
            <p:ph sz="half" idx="2"/>
          </p:nvPr>
        </p:nvSpPr>
        <p:spPr>
          <a:xfrm>
            <a:off x="839788" y="3164619"/>
            <a:ext cx="9661374" cy="3025044"/>
          </a:xfrm>
        </p:spPr>
        <p:txBody>
          <a:bodyPr>
            <a:normAutofit lnSpcReduction="10000"/>
          </a:bodyPr>
          <a:lstStyle/>
          <a:p>
            <a:r>
              <a:rPr lang="de-AT" dirty="0"/>
              <a:t>Sie konkurrieren nicht nur mit anderen Unternehmen. </a:t>
            </a:r>
          </a:p>
          <a:p>
            <a:r>
              <a:rPr lang="de-AT" dirty="0"/>
              <a:t>Sie konkurrieren auch mit Bequemlichkeit, Unsicherheit, Aufschieben und Überforderung.</a:t>
            </a:r>
          </a:p>
          <a:p>
            <a:r>
              <a:rPr lang="de-AT" dirty="0"/>
              <a:t>Und wenn Ihr Bewerbungsprozess schon auf den ersten Metern kompliziert wirkt, verlieren Sie Kandidaten, bevor überhaupt ein echtes Kennenlernen stattgefunden hat.</a:t>
            </a:r>
          </a:p>
          <a:p>
            <a:pPr marL="0" indent="0" algn="r">
              <a:buNone/>
            </a:pPr>
            <a:r>
              <a:rPr lang="de-AT" sz="2000" dirty="0">
                <a:solidFill>
                  <a:srgbClr val="C00000"/>
                </a:solidFill>
              </a:rPr>
              <a:t>Fehler 3:</a:t>
            </a:r>
          </a:p>
          <a:p>
            <a:pPr marL="0" indent="0" algn="r">
              <a:buNone/>
            </a:pPr>
            <a:endParaRPr lang="de-AT" dirty="0"/>
          </a:p>
        </p:txBody>
      </p:sp>
    </p:spTree>
    <p:extLst>
      <p:ext uri="{BB962C8B-B14F-4D97-AF65-F5344CB8AC3E}">
        <p14:creationId xmlns:p14="http://schemas.microsoft.com/office/powerpoint/2010/main" val="1318625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A39B1-D3D1-142F-6DF6-BAB1D0D68E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18FEF9-C393-4DBD-3E2F-9AD0354DFB88}"/>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5D95145C-4C6E-770E-B82E-2B18F0C3F7EC}"/>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3: Viel Selbstdarstellung, wenig Lebenswelt</a:t>
            </a:r>
          </a:p>
        </p:txBody>
      </p:sp>
      <p:sp>
        <p:nvSpPr>
          <p:cNvPr id="8" name="Foliennummernplatzhalter 7">
            <a:extLst>
              <a:ext uri="{FF2B5EF4-FFF2-40B4-BE49-F238E27FC236}">
                <a16:creationId xmlns:a16="http://schemas.microsoft.com/office/drawing/2014/main" id="{4B0FD87A-6002-D626-4FDC-99F225E3BD5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27</a:t>
            </a:fld>
            <a:endParaRPr lang="de-DE" dirty="0"/>
          </a:p>
        </p:txBody>
      </p:sp>
      <p:sp>
        <p:nvSpPr>
          <p:cNvPr id="6" name="Inhaltsplatzhalter 5">
            <a:extLst>
              <a:ext uri="{FF2B5EF4-FFF2-40B4-BE49-F238E27FC236}">
                <a16:creationId xmlns:a16="http://schemas.microsoft.com/office/drawing/2014/main" id="{9D46CF72-8F3C-08B2-1CAA-75F176571688}"/>
              </a:ext>
            </a:extLst>
          </p:cNvPr>
          <p:cNvSpPr>
            <a:spLocks noGrp="1"/>
          </p:cNvSpPr>
          <p:nvPr>
            <p:ph sz="half" idx="2"/>
          </p:nvPr>
        </p:nvSpPr>
        <p:spPr>
          <a:xfrm>
            <a:off x="839788" y="3164619"/>
            <a:ext cx="9661374" cy="3025044"/>
          </a:xfrm>
        </p:spPr>
        <p:txBody>
          <a:bodyPr>
            <a:normAutofit fontScale="92500" lnSpcReduction="10000"/>
          </a:bodyPr>
          <a:lstStyle/>
          <a:p>
            <a:r>
              <a:rPr lang="de-AT" dirty="0"/>
              <a:t>Viele Betriebe reden in ihrer Kommunikation viel über sich selbst und zu wenig über die Lebenswelt der Jugendlichen.</a:t>
            </a:r>
          </a:p>
          <a:p>
            <a:r>
              <a:rPr lang="de-AT" dirty="0"/>
              <a:t>Dann steht da, was das Unternehmen alles kann.</a:t>
            </a:r>
            <a:br>
              <a:rPr lang="de-AT" dirty="0"/>
            </a:br>
            <a:r>
              <a:rPr lang="de-AT" dirty="0"/>
              <a:t>Welche Produkte es herstellt.</a:t>
            </a:r>
            <a:br>
              <a:rPr lang="de-AT" dirty="0"/>
            </a:br>
            <a:r>
              <a:rPr lang="de-AT" dirty="0"/>
              <a:t>Wie erfolgreich es am Markt ist.</a:t>
            </a:r>
            <a:br>
              <a:rPr lang="de-AT" dirty="0"/>
            </a:br>
            <a:r>
              <a:rPr lang="de-AT" dirty="0"/>
              <a:t>Welche Werte es hat.</a:t>
            </a:r>
          </a:p>
          <a:p>
            <a:r>
              <a:rPr lang="de-AT" dirty="0"/>
              <a:t>Das mag alles stimmen …</a:t>
            </a:r>
            <a:br>
              <a:rPr lang="de-AT" dirty="0"/>
            </a:br>
            <a:endParaRPr lang="de-AT" dirty="0"/>
          </a:p>
        </p:txBody>
      </p:sp>
    </p:spTree>
    <p:extLst>
      <p:ext uri="{BB962C8B-B14F-4D97-AF65-F5344CB8AC3E}">
        <p14:creationId xmlns:p14="http://schemas.microsoft.com/office/powerpoint/2010/main" val="2060735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E0AB1-2A73-BAE1-9943-7C92BFA7F1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A58AF1-E63A-F36E-8156-205619DF0205}"/>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49C1E2C7-50DC-DFB2-AFEC-ACE5806BFA1D}"/>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3: Viel Selbstdarstellung, wenig Lebenswelt</a:t>
            </a:r>
          </a:p>
        </p:txBody>
      </p:sp>
      <p:sp>
        <p:nvSpPr>
          <p:cNvPr id="8" name="Foliennummernplatzhalter 7">
            <a:extLst>
              <a:ext uri="{FF2B5EF4-FFF2-40B4-BE49-F238E27FC236}">
                <a16:creationId xmlns:a16="http://schemas.microsoft.com/office/drawing/2014/main" id="{B9933E29-75C1-B886-BCD4-78CBFCDA636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28</a:t>
            </a:fld>
            <a:endParaRPr lang="de-DE" dirty="0"/>
          </a:p>
        </p:txBody>
      </p:sp>
      <p:sp>
        <p:nvSpPr>
          <p:cNvPr id="6" name="Inhaltsplatzhalter 5">
            <a:extLst>
              <a:ext uri="{FF2B5EF4-FFF2-40B4-BE49-F238E27FC236}">
                <a16:creationId xmlns:a16="http://schemas.microsoft.com/office/drawing/2014/main" id="{D6E15FE0-1438-9BDF-47B1-B188D01F93C8}"/>
              </a:ext>
            </a:extLst>
          </p:cNvPr>
          <p:cNvSpPr>
            <a:spLocks noGrp="1"/>
          </p:cNvSpPr>
          <p:nvPr>
            <p:ph sz="half" idx="2"/>
          </p:nvPr>
        </p:nvSpPr>
        <p:spPr>
          <a:xfrm>
            <a:off x="839788" y="3164619"/>
            <a:ext cx="9661374" cy="3025044"/>
          </a:xfrm>
        </p:spPr>
        <p:txBody>
          <a:bodyPr>
            <a:normAutofit fontScale="40000" lnSpcReduction="20000"/>
          </a:bodyPr>
          <a:lstStyle/>
          <a:p>
            <a:pPr marL="0" indent="0">
              <a:buNone/>
            </a:pPr>
            <a:r>
              <a:rPr lang="de-AT" sz="5100" b="1" dirty="0"/>
              <a:t>Ein potenzieller Azubi will zunächst etwas anderes wissen:</a:t>
            </a:r>
          </a:p>
          <a:p>
            <a:r>
              <a:rPr lang="de-AT" sz="5100" dirty="0"/>
              <a:t>Wie komme ich da rein? </a:t>
            </a:r>
          </a:p>
          <a:p>
            <a:r>
              <a:rPr lang="de-AT" sz="5100" dirty="0"/>
              <a:t>Wie ist der Umgangston? </a:t>
            </a:r>
          </a:p>
          <a:p>
            <a:r>
              <a:rPr lang="de-AT" sz="5100" dirty="0"/>
              <a:t>Wie läuft der erste Tag? </a:t>
            </a:r>
          </a:p>
          <a:p>
            <a:r>
              <a:rPr lang="de-AT" sz="5100" dirty="0"/>
              <a:t>Bin ich da der Depp für alles oder lerne ich wirklich etwas? </a:t>
            </a:r>
          </a:p>
          <a:p>
            <a:r>
              <a:rPr lang="de-AT" sz="5100" dirty="0"/>
              <a:t>Wie komme ich mit den Kollegen klar? </a:t>
            </a:r>
          </a:p>
          <a:p>
            <a:r>
              <a:rPr lang="de-AT" sz="5100" dirty="0"/>
              <a:t>Kann ich da Fragen stellen, ohne mich zu blamieren? </a:t>
            </a:r>
          </a:p>
          <a:p>
            <a:r>
              <a:rPr lang="de-AT" sz="5100" dirty="0"/>
              <a:t>Habe ich eine echte Chance übernommen zu werden?                                              </a:t>
            </a:r>
            <a:r>
              <a:rPr lang="de-AT" sz="5100" b="1" dirty="0">
                <a:solidFill>
                  <a:srgbClr val="C00000"/>
                </a:solidFill>
              </a:rPr>
              <a:t>Beispiel:</a:t>
            </a:r>
            <a:endParaRPr lang="de-AT" b="1" dirty="0">
              <a:solidFill>
                <a:srgbClr val="C00000"/>
              </a:solidFill>
            </a:endParaRPr>
          </a:p>
        </p:txBody>
      </p:sp>
    </p:spTree>
    <p:extLst>
      <p:ext uri="{BB962C8B-B14F-4D97-AF65-F5344CB8AC3E}">
        <p14:creationId xmlns:p14="http://schemas.microsoft.com/office/powerpoint/2010/main" val="307577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88ED1-E87A-3C20-1FE1-6C4F51E0DA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1B98A1-5EB6-6EDD-12E7-F7294791F564}"/>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81633A5B-B70A-9B31-E8ED-FC2A9A68D20D}"/>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3: Viel Selbstdarstellung, wenig Lebenswelt</a:t>
            </a:r>
          </a:p>
        </p:txBody>
      </p:sp>
      <p:sp>
        <p:nvSpPr>
          <p:cNvPr id="8" name="Foliennummernplatzhalter 7">
            <a:extLst>
              <a:ext uri="{FF2B5EF4-FFF2-40B4-BE49-F238E27FC236}">
                <a16:creationId xmlns:a16="http://schemas.microsoft.com/office/drawing/2014/main" id="{6A5D87B6-FC29-DEDA-E002-2A1A8166666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29</a:t>
            </a:fld>
            <a:endParaRPr lang="de-DE" dirty="0"/>
          </a:p>
        </p:txBody>
      </p:sp>
      <p:sp>
        <p:nvSpPr>
          <p:cNvPr id="6" name="Inhaltsplatzhalter 5">
            <a:extLst>
              <a:ext uri="{FF2B5EF4-FFF2-40B4-BE49-F238E27FC236}">
                <a16:creationId xmlns:a16="http://schemas.microsoft.com/office/drawing/2014/main" id="{1239B276-BB83-7D94-2D62-8B592BD7B14C}"/>
              </a:ext>
            </a:extLst>
          </p:cNvPr>
          <p:cNvSpPr>
            <a:spLocks noGrp="1"/>
          </p:cNvSpPr>
          <p:nvPr>
            <p:ph sz="half" idx="2"/>
          </p:nvPr>
        </p:nvSpPr>
        <p:spPr>
          <a:xfrm>
            <a:off x="839788" y="3164619"/>
            <a:ext cx="9661374" cy="3025044"/>
          </a:xfrm>
        </p:spPr>
        <p:txBody>
          <a:bodyPr>
            <a:normAutofit/>
          </a:bodyPr>
          <a:lstStyle/>
          <a:p>
            <a:pPr marL="0" indent="0">
              <a:buNone/>
            </a:pPr>
            <a:r>
              <a:rPr lang="de-AT" sz="5400" b="1" dirty="0" err="1"/>
              <a:t>häwa</a:t>
            </a:r>
            <a:r>
              <a:rPr lang="de-AT" sz="5400" b="1" dirty="0"/>
              <a:t> – FAQ Ausbildung</a:t>
            </a:r>
            <a:br>
              <a:rPr lang="de-AT" sz="5400" dirty="0"/>
            </a:br>
            <a:r>
              <a:rPr lang="de-AT" sz="2400" dirty="0">
                <a:hlinkClick r:id="rId2"/>
              </a:rPr>
              <a:t>https://www.haewa.de/karriere/schueler/faq-ausbildung </a:t>
            </a:r>
            <a:endParaRPr lang="de-AT" sz="2400" dirty="0"/>
          </a:p>
          <a:p>
            <a:pPr marL="0" indent="0">
              <a:buNone/>
            </a:pPr>
            <a:endParaRPr lang="de-AT" sz="2400" b="1" dirty="0">
              <a:solidFill>
                <a:srgbClr val="C00000"/>
              </a:solidFill>
            </a:endParaRPr>
          </a:p>
          <a:p>
            <a:pPr marL="0" indent="0">
              <a:buNone/>
            </a:pPr>
            <a:r>
              <a:rPr lang="de-AT" sz="2400" b="1" dirty="0">
                <a:solidFill>
                  <a:srgbClr val="C00000"/>
                </a:solidFill>
              </a:rPr>
              <a:t>Entscheidend: Nähe aufbauen!</a:t>
            </a:r>
          </a:p>
          <a:p>
            <a:pPr marL="0" indent="0">
              <a:buNone/>
            </a:pPr>
            <a:r>
              <a:rPr lang="de-AT" dirty="0"/>
              <a:t>Ausbildungswerbung aus Sicht eines 16-, 17- oder 18-Jährigen. Nicht die Sprache – aber der Blickwinkel!</a:t>
            </a:r>
          </a:p>
          <a:p>
            <a:pPr marL="0" indent="0">
              <a:buNone/>
            </a:pPr>
            <a:endParaRPr lang="de-AT" sz="2400" b="1" dirty="0">
              <a:solidFill>
                <a:srgbClr val="C00000"/>
              </a:solidFill>
            </a:endParaRPr>
          </a:p>
        </p:txBody>
      </p:sp>
    </p:spTree>
    <p:extLst>
      <p:ext uri="{BB962C8B-B14F-4D97-AF65-F5344CB8AC3E}">
        <p14:creationId xmlns:p14="http://schemas.microsoft.com/office/powerpoint/2010/main" val="1595884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A1A8B-8672-CD7A-2577-3BE77BB84C01}"/>
            </a:ext>
          </a:extLst>
        </p:cNvPr>
        <p:cNvGrpSpPr/>
        <p:nvPr/>
      </p:nvGrpSpPr>
      <p:grpSpPr>
        <a:xfrm>
          <a:off x="0" y="0"/>
          <a:ext cx="0" cy="0"/>
          <a:chOff x="0" y="0"/>
          <a:chExt cx="0" cy="0"/>
        </a:xfrm>
      </p:grpSpPr>
      <p:sp>
        <p:nvSpPr>
          <p:cNvPr id="4" name="Inhaltsplatzhalter 3">
            <a:extLst>
              <a:ext uri="{FF2B5EF4-FFF2-40B4-BE49-F238E27FC236}">
                <a16:creationId xmlns:a16="http://schemas.microsoft.com/office/drawing/2014/main" id="{A677D67A-706A-7145-8B9E-C7738C85020C}"/>
              </a:ext>
            </a:extLst>
          </p:cNvPr>
          <p:cNvSpPr>
            <a:spLocks noGrp="1"/>
          </p:cNvSpPr>
          <p:nvPr>
            <p:ph sz="half" idx="2"/>
          </p:nvPr>
        </p:nvSpPr>
        <p:spPr>
          <a:xfrm>
            <a:off x="2530626" y="1544825"/>
            <a:ext cx="9661374" cy="3025044"/>
          </a:xfrm>
        </p:spPr>
        <p:txBody>
          <a:bodyPr>
            <a:normAutofit/>
          </a:bodyPr>
          <a:lstStyle/>
          <a:p>
            <a:pPr marL="0" indent="0" algn="ctr">
              <a:buNone/>
            </a:pPr>
            <a:r>
              <a:rPr lang="de-AT" sz="2900" i="1" dirty="0">
                <a:latin typeface="ADLaM Display" panose="020F0502020204030204" pitchFamily="2" charset="0"/>
                <a:ea typeface="ADLaM Display" panose="020F0502020204030204" pitchFamily="2" charset="0"/>
                <a:cs typeface="ADLaM Display" panose="020F0502020204030204" pitchFamily="2" charset="0"/>
              </a:rPr>
              <a:t>Es ist nicht genug zu wissen – man muss auch anwenden. </a:t>
            </a:r>
          </a:p>
          <a:p>
            <a:pPr marL="0" indent="0" algn="ctr">
              <a:buNone/>
            </a:pPr>
            <a:r>
              <a:rPr lang="de-AT" sz="2900" i="1" dirty="0">
                <a:latin typeface="ADLaM Display" panose="020F0502020204030204" pitchFamily="2" charset="0"/>
                <a:ea typeface="ADLaM Display" panose="020F0502020204030204" pitchFamily="2" charset="0"/>
                <a:cs typeface="ADLaM Display" panose="020F0502020204030204" pitchFamily="2" charset="0"/>
              </a:rPr>
              <a:t>Es ist nicht genug zu wollen – man muss auch tun.</a:t>
            </a:r>
          </a:p>
          <a:p>
            <a:pPr marL="0" indent="0" algn="r">
              <a:buNone/>
            </a:pPr>
            <a:br>
              <a:rPr lang="de-AT" sz="2000" dirty="0"/>
            </a:br>
            <a:r>
              <a:rPr lang="de-AT" sz="2000" i="1" dirty="0"/>
              <a:t>Johann Wolfgang von Goethe</a:t>
            </a:r>
            <a:endParaRPr lang="de-AT" sz="2000" dirty="0"/>
          </a:p>
          <a:p>
            <a:pPr marL="0" indent="0">
              <a:buNone/>
            </a:pPr>
            <a:endParaRPr lang="de-DE" sz="2000" dirty="0"/>
          </a:p>
        </p:txBody>
      </p:sp>
      <p:sp>
        <p:nvSpPr>
          <p:cNvPr id="8" name="Foliennummernplatzhalter 7">
            <a:extLst>
              <a:ext uri="{FF2B5EF4-FFF2-40B4-BE49-F238E27FC236}">
                <a16:creationId xmlns:a16="http://schemas.microsoft.com/office/drawing/2014/main" id="{29D47CA8-C328-C0FA-24E9-2F39A32AD08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a:t>
            </a:fld>
            <a:endParaRPr lang="de-DE" dirty="0"/>
          </a:p>
        </p:txBody>
      </p:sp>
      <p:pic>
        <p:nvPicPr>
          <p:cNvPr id="11" name="Grafik 10">
            <a:extLst>
              <a:ext uri="{FF2B5EF4-FFF2-40B4-BE49-F238E27FC236}">
                <a16:creationId xmlns:a16="http://schemas.microsoft.com/office/drawing/2014/main" id="{C4D547C5-FB88-20B4-97B3-B55C77A58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71" y="777512"/>
            <a:ext cx="3321179" cy="3626894"/>
          </a:xfrm>
          <a:prstGeom prst="rect">
            <a:avLst/>
          </a:prstGeom>
        </p:spPr>
      </p:pic>
    </p:spTree>
    <p:extLst>
      <p:ext uri="{BB962C8B-B14F-4D97-AF65-F5344CB8AC3E}">
        <p14:creationId xmlns:p14="http://schemas.microsoft.com/office/powerpoint/2010/main" val="3151421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E36E-083E-B35F-BCDD-ED950417CD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0A0F2F-ED8D-79F7-1494-F2FEFE33F4C4}"/>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4972CF65-F0BD-A260-270D-19A2A2DD489E}"/>
              </a:ext>
            </a:extLst>
          </p:cNvPr>
          <p:cNvSpPr>
            <a:spLocks noGrp="1"/>
          </p:cNvSpPr>
          <p:nvPr>
            <p:ph type="body" idx="1"/>
          </p:nvPr>
        </p:nvSpPr>
        <p:spPr>
          <a:xfrm>
            <a:off x="839788" y="2304592"/>
            <a:ext cx="9661374" cy="556942"/>
          </a:xfrm>
        </p:spPr>
        <p:txBody>
          <a:bodyPr>
            <a:normAutofit fontScale="92500"/>
          </a:bodyPr>
          <a:lstStyle/>
          <a:p>
            <a:r>
              <a:rPr lang="de-DE" dirty="0">
                <a:solidFill>
                  <a:schemeClr val="accent6"/>
                </a:solidFill>
              </a:rPr>
              <a:t>Fehler Nummer 4: Recruiting als Verwaltungsvorgang statt als Beziehungseinstieg</a:t>
            </a:r>
          </a:p>
        </p:txBody>
      </p:sp>
      <p:sp>
        <p:nvSpPr>
          <p:cNvPr id="8" name="Foliennummernplatzhalter 7">
            <a:extLst>
              <a:ext uri="{FF2B5EF4-FFF2-40B4-BE49-F238E27FC236}">
                <a16:creationId xmlns:a16="http://schemas.microsoft.com/office/drawing/2014/main" id="{75A2DA9C-CB67-1FDB-9E60-623D65FF0CE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30</a:t>
            </a:fld>
            <a:endParaRPr lang="de-DE" dirty="0"/>
          </a:p>
        </p:txBody>
      </p:sp>
      <p:sp>
        <p:nvSpPr>
          <p:cNvPr id="6" name="Inhaltsplatzhalter 5">
            <a:extLst>
              <a:ext uri="{FF2B5EF4-FFF2-40B4-BE49-F238E27FC236}">
                <a16:creationId xmlns:a16="http://schemas.microsoft.com/office/drawing/2014/main" id="{84E571DA-78AF-E549-8E7F-E94578B6AE94}"/>
              </a:ext>
            </a:extLst>
          </p:cNvPr>
          <p:cNvSpPr>
            <a:spLocks noGrp="1"/>
          </p:cNvSpPr>
          <p:nvPr>
            <p:ph sz="half" idx="2"/>
          </p:nvPr>
        </p:nvSpPr>
        <p:spPr>
          <a:xfrm>
            <a:off x="839788" y="3164619"/>
            <a:ext cx="9661374" cy="3025044"/>
          </a:xfrm>
        </p:spPr>
        <p:txBody>
          <a:bodyPr>
            <a:normAutofit fontScale="85000" lnSpcReduction="20000"/>
          </a:bodyPr>
          <a:lstStyle/>
          <a:p>
            <a:r>
              <a:rPr lang="de-AT" dirty="0"/>
              <a:t>Anzeige raus. </a:t>
            </a:r>
          </a:p>
          <a:p>
            <a:r>
              <a:rPr lang="de-AT" dirty="0"/>
              <a:t>Bewerbung rein. </a:t>
            </a:r>
          </a:p>
          <a:p>
            <a:r>
              <a:rPr lang="de-AT" dirty="0"/>
              <a:t>Sichtung. </a:t>
            </a:r>
          </a:p>
          <a:p>
            <a:r>
              <a:rPr lang="de-AT" dirty="0"/>
              <a:t>Gespräch. </a:t>
            </a:r>
          </a:p>
          <a:p>
            <a:r>
              <a:rPr lang="de-AT" dirty="0"/>
              <a:t>Entscheidung.</a:t>
            </a:r>
          </a:p>
          <a:p>
            <a:pPr marL="0" indent="0">
              <a:buNone/>
            </a:pPr>
            <a:endParaRPr lang="de-AT" dirty="0"/>
          </a:p>
          <a:p>
            <a:pPr marL="0" indent="0">
              <a:buNone/>
            </a:pPr>
            <a:r>
              <a:rPr lang="de-AT" dirty="0"/>
              <a:t>Aber so funktioniert der Markt nicht mehr. Stichwort Beziehungseinstieg! Siehe Fehler 1,2,3 … </a:t>
            </a:r>
          </a:p>
        </p:txBody>
      </p:sp>
    </p:spTree>
    <p:extLst>
      <p:ext uri="{BB962C8B-B14F-4D97-AF65-F5344CB8AC3E}">
        <p14:creationId xmlns:p14="http://schemas.microsoft.com/office/powerpoint/2010/main" val="2835676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8DC20-4638-A044-D61F-02AF06CD6D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E8AD1AC-B204-ECFA-7062-ABC38CC13110}"/>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BDE79DA5-4B87-BF2D-9578-963D1FD891E3}"/>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5: Zu langsame Reaktion</a:t>
            </a:r>
          </a:p>
        </p:txBody>
      </p:sp>
      <p:sp>
        <p:nvSpPr>
          <p:cNvPr id="8" name="Foliennummernplatzhalter 7">
            <a:extLst>
              <a:ext uri="{FF2B5EF4-FFF2-40B4-BE49-F238E27FC236}">
                <a16:creationId xmlns:a16="http://schemas.microsoft.com/office/drawing/2014/main" id="{D130089E-67E0-89AD-13B4-C582321BFE0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31</a:t>
            </a:fld>
            <a:endParaRPr lang="de-DE" dirty="0"/>
          </a:p>
        </p:txBody>
      </p:sp>
      <p:sp>
        <p:nvSpPr>
          <p:cNvPr id="6" name="Inhaltsplatzhalter 5">
            <a:extLst>
              <a:ext uri="{FF2B5EF4-FFF2-40B4-BE49-F238E27FC236}">
                <a16:creationId xmlns:a16="http://schemas.microsoft.com/office/drawing/2014/main" id="{6769C76C-24B8-10EB-7B1F-3F640995100E}"/>
              </a:ext>
            </a:extLst>
          </p:cNvPr>
          <p:cNvSpPr>
            <a:spLocks noGrp="1"/>
          </p:cNvSpPr>
          <p:nvPr>
            <p:ph sz="half" idx="2"/>
          </p:nvPr>
        </p:nvSpPr>
        <p:spPr>
          <a:xfrm>
            <a:off x="839788" y="3164619"/>
            <a:ext cx="9661374" cy="3025044"/>
          </a:xfrm>
        </p:spPr>
        <p:txBody>
          <a:bodyPr>
            <a:normAutofit/>
          </a:bodyPr>
          <a:lstStyle/>
          <a:p>
            <a:pPr marL="0" indent="0">
              <a:buNone/>
            </a:pPr>
            <a:endParaRPr lang="de-AT" dirty="0"/>
          </a:p>
          <a:p>
            <a:pPr marL="0" indent="0">
              <a:buNone/>
            </a:pPr>
            <a:r>
              <a:rPr lang="de-AT" dirty="0"/>
              <a:t>Viele Unternehmen verlieren Kandidaten nicht an bessere Betriebe. Sondern an schnellere.</a:t>
            </a:r>
          </a:p>
          <a:p>
            <a:pPr marL="0" indent="0">
              <a:buNone/>
            </a:pPr>
            <a:endParaRPr lang="de-AT" dirty="0"/>
          </a:p>
          <a:p>
            <a:pPr marL="0" indent="0">
              <a:buNone/>
            </a:pPr>
            <a:r>
              <a:rPr lang="de-AT" dirty="0"/>
              <a:t>Ideale Reaktionszeit:</a:t>
            </a:r>
          </a:p>
        </p:txBody>
      </p:sp>
    </p:spTree>
    <p:extLst>
      <p:ext uri="{BB962C8B-B14F-4D97-AF65-F5344CB8AC3E}">
        <p14:creationId xmlns:p14="http://schemas.microsoft.com/office/powerpoint/2010/main" val="3264484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7A05-F064-A669-19B7-DB2DFCBB8C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BD8C2C-BFAE-EAAC-DEE7-3F0E3AAAC659}"/>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CC8AF67C-A27A-200C-D072-DF513C46CCA8}"/>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5: Zu langsame Reaktion</a:t>
            </a:r>
          </a:p>
        </p:txBody>
      </p:sp>
      <p:sp>
        <p:nvSpPr>
          <p:cNvPr id="8" name="Foliennummernplatzhalter 7">
            <a:extLst>
              <a:ext uri="{FF2B5EF4-FFF2-40B4-BE49-F238E27FC236}">
                <a16:creationId xmlns:a16="http://schemas.microsoft.com/office/drawing/2014/main" id="{5F39226E-5E9B-59C4-FCDC-4D0D9021B79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32</a:t>
            </a:fld>
            <a:endParaRPr lang="de-DE" dirty="0"/>
          </a:p>
        </p:txBody>
      </p:sp>
      <p:sp>
        <p:nvSpPr>
          <p:cNvPr id="6" name="Inhaltsplatzhalter 5">
            <a:extLst>
              <a:ext uri="{FF2B5EF4-FFF2-40B4-BE49-F238E27FC236}">
                <a16:creationId xmlns:a16="http://schemas.microsoft.com/office/drawing/2014/main" id="{30A5E2BB-22B8-FEAC-DFC0-DE842ED3A7C5}"/>
              </a:ext>
            </a:extLst>
          </p:cNvPr>
          <p:cNvSpPr>
            <a:spLocks noGrp="1"/>
          </p:cNvSpPr>
          <p:nvPr>
            <p:ph sz="half" idx="2"/>
          </p:nvPr>
        </p:nvSpPr>
        <p:spPr>
          <a:xfrm>
            <a:off x="839788" y="3164619"/>
            <a:ext cx="9661374" cy="3025044"/>
          </a:xfrm>
        </p:spPr>
        <p:txBody>
          <a:bodyPr>
            <a:normAutofit lnSpcReduction="10000"/>
          </a:bodyPr>
          <a:lstStyle/>
          <a:p>
            <a:pPr marL="0" indent="0">
              <a:buNone/>
            </a:pPr>
            <a:r>
              <a:rPr lang="de-AT" dirty="0"/>
              <a:t>Auf Bewerbung oder erste Kontaktaufnahme </a:t>
            </a:r>
            <a:r>
              <a:rPr lang="de-AT" b="1" dirty="0"/>
              <a:t>innerhalb von 24 Stunden </a:t>
            </a:r>
            <a:r>
              <a:rPr lang="de-AT" dirty="0"/>
              <a:t>melden. Und zwar persönlich – und klarem nächsten Schritt…</a:t>
            </a:r>
          </a:p>
          <a:p>
            <a:pPr marL="0" indent="0">
              <a:buNone/>
            </a:pPr>
            <a:r>
              <a:rPr lang="de-DE" dirty="0"/>
              <a:t>Erstes Kennenlernen, Telefonat oder Speed-Dating sollte dann </a:t>
            </a:r>
            <a:r>
              <a:rPr lang="de-DE" b="1" dirty="0"/>
              <a:t>innerhalb von 3 bis 5 Tagen</a:t>
            </a:r>
            <a:r>
              <a:rPr lang="de-DE" dirty="0"/>
              <a:t> </a:t>
            </a:r>
          </a:p>
          <a:p>
            <a:pPr marL="0" indent="0">
              <a:buNone/>
            </a:pPr>
            <a:r>
              <a:rPr lang="de-DE" dirty="0"/>
              <a:t>Zu- oder Absage nach diesem Termin möglichst </a:t>
            </a:r>
            <a:r>
              <a:rPr lang="de-DE" b="1" dirty="0"/>
              <a:t>binnen 48 Stunden</a:t>
            </a:r>
            <a:r>
              <a:rPr lang="de-DE" dirty="0"/>
              <a:t>. Heißt:</a:t>
            </a:r>
            <a:endParaRPr lang="de-AT" dirty="0"/>
          </a:p>
          <a:p>
            <a:pPr marL="0" indent="0">
              <a:buNone/>
            </a:pPr>
            <a:endParaRPr lang="de-AT" dirty="0"/>
          </a:p>
        </p:txBody>
      </p:sp>
    </p:spTree>
    <p:extLst>
      <p:ext uri="{BB962C8B-B14F-4D97-AF65-F5344CB8AC3E}">
        <p14:creationId xmlns:p14="http://schemas.microsoft.com/office/powerpoint/2010/main" val="846362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8EDC-2C45-22B1-3CB3-DA2F18A223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4DAF12-5E1C-5DA4-EDF6-427CB40F556D}"/>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8C6DF985-E1E9-69BD-A00C-DD2ACDE86809}"/>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5: Zu langsame Reaktion</a:t>
            </a:r>
          </a:p>
        </p:txBody>
      </p:sp>
      <p:sp>
        <p:nvSpPr>
          <p:cNvPr id="8" name="Foliennummernplatzhalter 7">
            <a:extLst>
              <a:ext uri="{FF2B5EF4-FFF2-40B4-BE49-F238E27FC236}">
                <a16:creationId xmlns:a16="http://schemas.microsoft.com/office/drawing/2014/main" id="{5FEFE6D9-12A8-D319-DCDE-671580E2103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33</a:t>
            </a:fld>
            <a:endParaRPr lang="de-DE" dirty="0"/>
          </a:p>
        </p:txBody>
      </p:sp>
      <p:sp>
        <p:nvSpPr>
          <p:cNvPr id="6" name="Inhaltsplatzhalter 5">
            <a:extLst>
              <a:ext uri="{FF2B5EF4-FFF2-40B4-BE49-F238E27FC236}">
                <a16:creationId xmlns:a16="http://schemas.microsoft.com/office/drawing/2014/main" id="{C07AC382-EF17-44A9-D81B-388CC87FE9A6}"/>
              </a:ext>
            </a:extLst>
          </p:cNvPr>
          <p:cNvSpPr>
            <a:spLocks noGrp="1"/>
          </p:cNvSpPr>
          <p:nvPr>
            <p:ph sz="half" idx="2"/>
          </p:nvPr>
        </p:nvSpPr>
        <p:spPr>
          <a:xfrm>
            <a:off x="839788" y="3164619"/>
            <a:ext cx="9661374" cy="3025044"/>
          </a:xfrm>
        </p:spPr>
        <p:txBody>
          <a:bodyPr>
            <a:normAutofit/>
          </a:bodyPr>
          <a:lstStyle/>
          <a:p>
            <a:pPr marL="0" indent="0">
              <a:buNone/>
            </a:pPr>
            <a:r>
              <a:rPr lang="de-DE" b="1" dirty="0"/>
              <a:t>Die 24-5-2-Regel:</a:t>
            </a:r>
          </a:p>
          <a:p>
            <a:pPr marL="0" indent="0">
              <a:buNone/>
            </a:pPr>
            <a:endParaRPr lang="de-DE" dirty="0"/>
          </a:p>
          <a:p>
            <a:pPr marL="0" indent="0">
              <a:buNone/>
            </a:pPr>
            <a:r>
              <a:rPr lang="de-DE" dirty="0"/>
              <a:t>Heute bewerben, morgen Rückmeldung, diese Woche Kennenlernen, kurz danach Entscheidung.</a:t>
            </a:r>
            <a:endParaRPr lang="de-AT" dirty="0"/>
          </a:p>
        </p:txBody>
      </p:sp>
    </p:spTree>
    <p:extLst>
      <p:ext uri="{BB962C8B-B14F-4D97-AF65-F5344CB8AC3E}">
        <p14:creationId xmlns:p14="http://schemas.microsoft.com/office/powerpoint/2010/main" val="1788680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9FF65-C2F3-5EEF-0594-DEAEE82E2E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CCE69E-4E00-FFA8-1089-8AC8D572E307}"/>
              </a:ext>
            </a:extLst>
          </p:cNvPr>
          <p:cNvSpPr>
            <a:spLocks noGrp="1"/>
          </p:cNvSpPr>
          <p:nvPr>
            <p:ph type="title"/>
          </p:nvPr>
        </p:nvSpPr>
        <p:spPr/>
        <p:txBody>
          <a:bodyPr>
            <a:noAutofit/>
          </a:bodyPr>
          <a:lstStyle/>
          <a:p>
            <a:r>
              <a:rPr lang="de-DE" sz="4600" b="1" dirty="0"/>
              <a:t>Was garantiert nicht mehr funktioniert</a:t>
            </a:r>
          </a:p>
        </p:txBody>
      </p:sp>
      <p:sp>
        <p:nvSpPr>
          <p:cNvPr id="3" name="Textplatzhalter 2">
            <a:extLst>
              <a:ext uri="{FF2B5EF4-FFF2-40B4-BE49-F238E27FC236}">
                <a16:creationId xmlns:a16="http://schemas.microsoft.com/office/drawing/2014/main" id="{FDD9C5E8-2E71-701E-FC33-09713D93FD39}"/>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Fehler Nummer 5: Zu langsame Reaktion</a:t>
            </a:r>
          </a:p>
        </p:txBody>
      </p:sp>
      <p:sp>
        <p:nvSpPr>
          <p:cNvPr id="8" name="Foliennummernplatzhalter 7">
            <a:extLst>
              <a:ext uri="{FF2B5EF4-FFF2-40B4-BE49-F238E27FC236}">
                <a16:creationId xmlns:a16="http://schemas.microsoft.com/office/drawing/2014/main" id="{358F1DEF-32FE-F963-017E-F663DE85F43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34</a:t>
            </a:fld>
            <a:endParaRPr lang="de-DE" dirty="0"/>
          </a:p>
        </p:txBody>
      </p:sp>
      <p:sp>
        <p:nvSpPr>
          <p:cNvPr id="6" name="Inhaltsplatzhalter 5">
            <a:extLst>
              <a:ext uri="{FF2B5EF4-FFF2-40B4-BE49-F238E27FC236}">
                <a16:creationId xmlns:a16="http://schemas.microsoft.com/office/drawing/2014/main" id="{64820B1B-07F5-5EAF-A028-4909F679B62E}"/>
              </a:ext>
            </a:extLst>
          </p:cNvPr>
          <p:cNvSpPr>
            <a:spLocks noGrp="1"/>
          </p:cNvSpPr>
          <p:nvPr>
            <p:ph sz="half" idx="2"/>
          </p:nvPr>
        </p:nvSpPr>
        <p:spPr>
          <a:xfrm>
            <a:off x="839788" y="3164619"/>
            <a:ext cx="9661374" cy="3025044"/>
          </a:xfrm>
        </p:spPr>
        <p:txBody>
          <a:bodyPr>
            <a:normAutofit/>
          </a:bodyPr>
          <a:lstStyle/>
          <a:p>
            <a:pPr marL="0" indent="0">
              <a:buNone/>
            </a:pPr>
            <a:r>
              <a:rPr lang="de-DE" b="1" dirty="0"/>
              <a:t>Die 24-5-2-Regel:</a:t>
            </a:r>
          </a:p>
          <a:p>
            <a:pPr marL="0" indent="0">
              <a:buNone/>
            </a:pPr>
            <a:endParaRPr lang="de-DE" dirty="0"/>
          </a:p>
          <a:p>
            <a:pPr marL="0" indent="0">
              <a:buNone/>
            </a:pPr>
            <a:r>
              <a:rPr lang="de-DE" dirty="0"/>
              <a:t>Heute bewerben, morgen Rückmeldung, diese Woche Kennenlernen, kurz danach Entscheidung.</a:t>
            </a:r>
          </a:p>
          <a:p>
            <a:pPr marL="0" indent="0">
              <a:buNone/>
            </a:pPr>
            <a:endParaRPr lang="de-DE" dirty="0"/>
          </a:p>
          <a:p>
            <a:pPr marL="0" indent="0" algn="r">
              <a:buNone/>
            </a:pPr>
            <a:r>
              <a:rPr lang="de-DE" sz="2200" b="1" dirty="0">
                <a:solidFill>
                  <a:srgbClr val="C00000"/>
                </a:solidFill>
              </a:rPr>
              <a:t>Extra-Tipp aus meiner Beobachtung:</a:t>
            </a:r>
            <a:endParaRPr lang="de-AT" sz="2200" b="1" dirty="0">
              <a:solidFill>
                <a:srgbClr val="C00000"/>
              </a:solidFill>
            </a:endParaRPr>
          </a:p>
        </p:txBody>
      </p:sp>
    </p:spTree>
    <p:extLst>
      <p:ext uri="{BB962C8B-B14F-4D97-AF65-F5344CB8AC3E}">
        <p14:creationId xmlns:p14="http://schemas.microsoft.com/office/powerpoint/2010/main" val="650068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BE7D3-CDA8-AE2F-29F2-F15B3F5956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00AD5D-BDFE-4113-9E53-45731F43A8A0}"/>
              </a:ext>
            </a:extLst>
          </p:cNvPr>
          <p:cNvSpPr>
            <a:spLocks noGrp="1"/>
          </p:cNvSpPr>
          <p:nvPr>
            <p:ph type="title"/>
          </p:nvPr>
        </p:nvSpPr>
        <p:spPr/>
        <p:txBody>
          <a:bodyPr>
            <a:noAutofit/>
          </a:bodyPr>
          <a:lstStyle/>
          <a:p>
            <a:r>
              <a:rPr lang="de-DE" sz="4600" b="1" dirty="0"/>
              <a:t>Extra-Tipp:</a:t>
            </a:r>
          </a:p>
        </p:txBody>
      </p:sp>
      <p:sp>
        <p:nvSpPr>
          <p:cNvPr id="3" name="Textplatzhalter 2">
            <a:extLst>
              <a:ext uri="{FF2B5EF4-FFF2-40B4-BE49-F238E27FC236}">
                <a16:creationId xmlns:a16="http://schemas.microsoft.com/office/drawing/2014/main" id="{E8E88EC0-AC0E-3188-D5BD-20FD4C623E3C}"/>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Fokus schärfen</a:t>
            </a:r>
          </a:p>
        </p:txBody>
      </p:sp>
      <p:sp>
        <p:nvSpPr>
          <p:cNvPr id="8" name="Foliennummernplatzhalter 7">
            <a:extLst>
              <a:ext uri="{FF2B5EF4-FFF2-40B4-BE49-F238E27FC236}">
                <a16:creationId xmlns:a16="http://schemas.microsoft.com/office/drawing/2014/main" id="{1AC61BD4-E81D-E055-8F8D-605DF014119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35</a:t>
            </a:fld>
            <a:endParaRPr lang="de-DE" dirty="0"/>
          </a:p>
        </p:txBody>
      </p:sp>
      <p:sp>
        <p:nvSpPr>
          <p:cNvPr id="6" name="Inhaltsplatzhalter 5">
            <a:extLst>
              <a:ext uri="{FF2B5EF4-FFF2-40B4-BE49-F238E27FC236}">
                <a16:creationId xmlns:a16="http://schemas.microsoft.com/office/drawing/2014/main" id="{7D4DD804-AAC1-1820-01F9-D6C640EF1938}"/>
              </a:ext>
            </a:extLst>
          </p:cNvPr>
          <p:cNvSpPr>
            <a:spLocks noGrp="1"/>
          </p:cNvSpPr>
          <p:nvPr>
            <p:ph sz="half" idx="2"/>
          </p:nvPr>
        </p:nvSpPr>
        <p:spPr>
          <a:xfrm>
            <a:off x="839788" y="3164619"/>
            <a:ext cx="9661374" cy="3025044"/>
          </a:xfrm>
        </p:spPr>
        <p:txBody>
          <a:bodyPr>
            <a:normAutofit/>
          </a:bodyPr>
          <a:lstStyle/>
          <a:p>
            <a:pPr marL="0" indent="0">
              <a:buNone/>
            </a:pPr>
            <a:r>
              <a:rPr lang="de-DE" sz="2200" b="1" dirty="0"/>
              <a:t>Fokus nicht nur auf junge Menschen, die schon wissen, was Sie wollen (die aktiv suchen, sich gezielt informieren, bereit sind, vollständige Bewerbung zu schicken )</a:t>
            </a:r>
          </a:p>
          <a:p>
            <a:pPr marL="0" indent="0">
              <a:buNone/>
            </a:pPr>
            <a:endParaRPr lang="de-DE" sz="2200" b="1" dirty="0"/>
          </a:p>
          <a:p>
            <a:pPr marL="0" indent="0">
              <a:buNone/>
            </a:pPr>
            <a:r>
              <a:rPr lang="de-DE" sz="2200" b="1" dirty="0"/>
              <a:t>Auch an die denken, die unsicherer unterwegs sind. Die erst einmal schauen, die vergleichen… wo Interesse da ist, aber keine Entscheidung. </a:t>
            </a:r>
          </a:p>
          <a:p>
            <a:pPr marL="0" indent="0">
              <a:buNone/>
            </a:pPr>
            <a:endParaRPr lang="de-DE" sz="2200" b="1" dirty="0"/>
          </a:p>
          <a:p>
            <a:pPr marL="0" indent="0">
              <a:buNone/>
            </a:pPr>
            <a:r>
              <a:rPr lang="de-DE" sz="2200" b="1" dirty="0"/>
              <a:t>Was tun?</a:t>
            </a:r>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2318171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71B5F-016F-3997-65B7-ADC4D7F0E3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506845-751E-82EE-D374-BB2AAED3AFF1}"/>
              </a:ext>
            </a:extLst>
          </p:cNvPr>
          <p:cNvSpPr>
            <a:spLocks noGrp="1"/>
          </p:cNvSpPr>
          <p:nvPr>
            <p:ph type="title"/>
          </p:nvPr>
        </p:nvSpPr>
        <p:spPr/>
        <p:txBody>
          <a:bodyPr>
            <a:noAutofit/>
          </a:bodyPr>
          <a:lstStyle/>
          <a:p>
            <a:r>
              <a:rPr lang="de-DE" sz="4600" b="1" dirty="0"/>
              <a:t>Extra-Tipp:</a:t>
            </a:r>
          </a:p>
        </p:txBody>
      </p:sp>
      <p:sp>
        <p:nvSpPr>
          <p:cNvPr id="3" name="Textplatzhalter 2">
            <a:extLst>
              <a:ext uri="{FF2B5EF4-FFF2-40B4-BE49-F238E27FC236}">
                <a16:creationId xmlns:a16="http://schemas.microsoft.com/office/drawing/2014/main" id="{3078264F-5E5E-2558-99F3-1841CB532E87}"/>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Fokus schärfen</a:t>
            </a:r>
          </a:p>
        </p:txBody>
      </p:sp>
      <p:sp>
        <p:nvSpPr>
          <p:cNvPr id="8" name="Foliennummernplatzhalter 7">
            <a:extLst>
              <a:ext uri="{FF2B5EF4-FFF2-40B4-BE49-F238E27FC236}">
                <a16:creationId xmlns:a16="http://schemas.microsoft.com/office/drawing/2014/main" id="{D77B5E64-3604-58AD-2005-81BCFF0CB0F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36</a:t>
            </a:fld>
            <a:endParaRPr lang="de-DE" dirty="0"/>
          </a:p>
        </p:txBody>
      </p:sp>
      <p:sp>
        <p:nvSpPr>
          <p:cNvPr id="6" name="Inhaltsplatzhalter 5">
            <a:extLst>
              <a:ext uri="{FF2B5EF4-FFF2-40B4-BE49-F238E27FC236}">
                <a16:creationId xmlns:a16="http://schemas.microsoft.com/office/drawing/2014/main" id="{462D9A6C-99D0-812B-3106-A10C578AF221}"/>
              </a:ext>
            </a:extLst>
          </p:cNvPr>
          <p:cNvSpPr>
            <a:spLocks noGrp="1"/>
          </p:cNvSpPr>
          <p:nvPr>
            <p:ph sz="half" idx="2"/>
          </p:nvPr>
        </p:nvSpPr>
        <p:spPr>
          <a:xfrm>
            <a:off x="839788" y="3164619"/>
            <a:ext cx="9661374" cy="3025044"/>
          </a:xfrm>
        </p:spPr>
        <p:txBody>
          <a:bodyPr>
            <a:normAutofit fontScale="92500" lnSpcReduction="10000"/>
          </a:bodyPr>
          <a:lstStyle/>
          <a:p>
            <a:pPr marL="0" indent="0">
              <a:buNone/>
            </a:pPr>
            <a:r>
              <a:rPr lang="de-DE" sz="2400" b="1" dirty="0"/>
              <a:t>Der Schnupper-Einstieg statt der Sofort-Bewerbung</a:t>
            </a:r>
          </a:p>
          <a:p>
            <a:pPr marL="0" indent="0">
              <a:buNone/>
            </a:pPr>
            <a:r>
              <a:rPr lang="de-DE" sz="2400" dirty="0"/>
              <a:t>Schreiben Sie nicht nur:</a:t>
            </a:r>
            <a:br>
              <a:rPr lang="de-DE" sz="2400" dirty="0"/>
            </a:br>
            <a:r>
              <a:rPr lang="de-DE" sz="2400" b="1" dirty="0"/>
              <a:t>„Jetzt bewerben“</a:t>
            </a:r>
            <a:br>
              <a:rPr lang="de-DE" sz="2400" dirty="0"/>
            </a:br>
            <a:endParaRPr lang="de-DE" sz="2400" dirty="0"/>
          </a:p>
          <a:p>
            <a:pPr marL="0" indent="0">
              <a:buNone/>
            </a:pPr>
            <a:r>
              <a:rPr lang="de-DE" sz="2400" dirty="0"/>
              <a:t>Sondern zusätzlich:</a:t>
            </a:r>
            <a:br>
              <a:rPr lang="de-DE" sz="2400" dirty="0"/>
            </a:br>
            <a:r>
              <a:rPr lang="de-DE" sz="2400" b="1" dirty="0"/>
              <a:t>„Erst einmal reinschauen“</a:t>
            </a:r>
            <a:br>
              <a:rPr lang="de-DE" sz="2400" dirty="0"/>
            </a:br>
            <a:r>
              <a:rPr lang="de-DE" sz="2400" dirty="0"/>
              <a:t>oder</a:t>
            </a:r>
            <a:br>
              <a:rPr lang="de-DE" sz="2400" dirty="0"/>
            </a:br>
            <a:r>
              <a:rPr lang="de-DE" sz="2400" b="1" dirty="0"/>
              <a:t>„Beruf kennenlernen ohne Bewerbung“      (Mehr dazu später </a:t>
            </a:r>
            <a:r>
              <a:rPr lang="de-DE" sz="2400" b="1" dirty="0">
                <a:sym typeface="Wingdings" panose="05000000000000000000" pitchFamily="2" charset="2"/>
              </a:rPr>
              <a:t>). </a:t>
            </a:r>
          </a:p>
          <a:p>
            <a:pPr marL="0" indent="0" algn="r">
              <a:buNone/>
            </a:pPr>
            <a:r>
              <a:rPr lang="de-DE" sz="2400" b="1" dirty="0">
                <a:sym typeface="Wingdings" panose="05000000000000000000" pitchFamily="2" charset="2"/>
              </a:rPr>
              <a:t>Oder auch:</a:t>
            </a:r>
            <a:endParaRPr lang="de-DE" sz="2400"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3477876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05F25-2901-4900-291B-F322A4CC7B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E5E427-17E2-BC50-85D4-2D71808BEF5F}"/>
              </a:ext>
            </a:extLst>
          </p:cNvPr>
          <p:cNvSpPr>
            <a:spLocks noGrp="1"/>
          </p:cNvSpPr>
          <p:nvPr>
            <p:ph type="title"/>
          </p:nvPr>
        </p:nvSpPr>
        <p:spPr/>
        <p:txBody>
          <a:bodyPr>
            <a:noAutofit/>
          </a:bodyPr>
          <a:lstStyle/>
          <a:p>
            <a:r>
              <a:rPr lang="de-DE" sz="4600" b="1" dirty="0"/>
              <a:t>Extra-Tipp:</a:t>
            </a:r>
          </a:p>
        </p:txBody>
      </p:sp>
      <p:sp>
        <p:nvSpPr>
          <p:cNvPr id="3" name="Textplatzhalter 2">
            <a:extLst>
              <a:ext uri="{FF2B5EF4-FFF2-40B4-BE49-F238E27FC236}">
                <a16:creationId xmlns:a16="http://schemas.microsoft.com/office/drawing/2014/main" id="{70FBA595-7542-E459-6F13-13DDDA5174C6}"/>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Der Berufstest in einfacher Sprache</a:t>
            </a:r>
          </a:p>
        </p:txBody>
      </p:sp>
      <p:sp>
        <p:nvSpPr>
          <p:cNvPr id="8" name="Foliennummernplatzhalter 7">
            <a:extLst>
              <a:ext uri="{FF2B5EF4-FFF2-40B4-BE49-F238E27FC236}">
                <a16:creationId xmlns:a16="http://schemas.microsoft.com/office/drawing/2014/main" id="{96B99DFD-A7A1-1294-0812-242B331BA26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37</a:t>
            </a:fld>
            <a:endParaRPr lang="de-DE" dirty="0"/>
          </a:p>
        </p:txBody>
      </p:sp>
      <p:sp>
        <p:nvSpPr>
          <p:cNvPr id="6" name="Inhaltsplatzhalter 5">
            <a:extLst>
              <a:ext uri="{FF2B5EF4-FFF2-40B4-BE49-F238E27FC236}">
                <a16:creationId xmlns:a16="http://schemas.microsoft.com/office/drawing/2014/main" id="{9CC69E38-2F99-8E8B-A107-F3C902973BCB}"/>
              </a:ext>
            </a:extLst>
          </p:cNvPr>
          <p:cNvSpPr>
            <a:spLocks noGrp="1"/>
          </p:cNvSpPr>
          <p:nvPr>
            <p:ph sz="half" idx="2"/>
          </p:nvPr>
        </p:nvSpPr>
        <p:spPr>
          <a:xfrm>
            <a:off x="839788" y="3164619"/>
            <a:ext cx="9661374" cy="3025044"/>
          </a:xfrm>
        </p:spPr>
        <p:txBody>
          <a:bodyPr>
            <a:normAutofit/>
          </a:bodyPr>
          <a:lstStyle/>
          <a:p>
            <a:pPr marL="0" indent="0">
              <a:buNone/>
            </a:pPr>
            <a:r>
              <a:rPr lang="de-DE" sz="2400" dirty="0"/>
              <a:t>Viele Jugendliche scheitern nicht an mangelndem Interesse, sondern daran, dass sie sich unter dem Beruf wenig vorstellen können.</a:t>
            </a:r>
          </a:p>
          <a:p>
            <a:pPr marL="0" indent="0">
              <a:buNone/>
            </a:pPr>
            <a:endParaRPr lang="de-DE" sz="2400" b="1" dirty="0"/>
          </a:p>
          <a:p>
            <a:pPr marL="0" indent="0">
              <a:buNone/>
            </a:pPr>
            <a:r>
              <a:rPr lang="de-DE" sz="2400" b="1" dirty="0"/>
              <a:t>Da hilft dieses (einfache) Format:</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2427284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2E688-5439-6F1D-263B-A04A5C1CAF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F3D0D3-0C29-2B93-50A3-66FD4FF5A0A1}"/>
              </a:ext>
            </a:extLst>
          </p:cNvPr>
          <p:cNvSpPr>
            <a:spLocks noGrp="1"/>
          </p:cNvSpPr>
          <p:nvPr>
            <p:ph type="title"/>
          </p:nvPr>
        </p:nvSpPr>
        <p:spPr/>
        <p:txBody>
          <a:bodyPr>
            <a:noAutofit/>
          </a:bodyPr>
          <a:lstStyle/>
          <a:p>
            <a:r>
              <a:rPr lang="de-DE" sz="4600" b="1" dirty="0"/>
              <a:t>Extra-Tipp:</a:t>
            </a:r>
          </a:p>
        </p:txBody>
      </p:sp>
      <p:sp>
        <p:nvSpPr>
          <p:cNvPr id="3" name="Textplatzhalter 2">
            <a:extLst>
              <a:ext uri="{FF2B5EF4-FFF2-40B4-BE49-F238E27FC236}">
                <a16:creationId xmlns:a16="http://schemas.microsoft.com/office/drawing/2014/main" id="{1723D1A8-F103-2BF1-4C59-423FEFA0EAE7}"/>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Der Berufstest in einfacher Sprache</a:t>
            </a:r>
          </a:p>
        </p:txBody>
      </p:sp>
      <p:sp>
        <p:nvSpPr>
          <p:cNvPr id="8" name="Foliennummernplatzhalter 7">
            <a:extLst>
              <a:ext uri="{FF2B5EF4-FFF2-40B4-BE49-F238E27FC236}">
                <a16:creationId xmlns:a16="http://schemas.microsoft.com/office/drawing/2014/main" id="{D639FDA5-2801-2DFD-3676-3416D6D9AA2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38</a:t>
            </a:fld>
            <a:endParaRPr lang="de-DE" dirty="0"/>
          </a:p>
        </p:txBody>
      </p:sp>
      <p:sp>
        <p:nvSpPr>
          <p:cNvPr id="6" name="Inhaltsplatzhalter 5">
            <a:extLst>
              <a:ext uri="{FF2B5EF4-FFF2-40B4-BE49-F238E27FC236}">
                <a16:creationId xmlns:a16="http://schemas.microsoft.com/office/drawing/2014/main" id="{ECCDB5CA-6EA1-1B51-FDD0-C6F6358C7B9C}"/>
              </a:ext>
            </a:extLst>
          </p:cNvPr>
          <p:cNvSpPr>
            <a:spLocks noGrp="1"/>
          </p:cNvSpPr>
          <p:nvPr>
            <p:ph sz="half" idx="2"/>
          </p:nvPr>
        </p:nvSpPr>
        <p:spPr>
          <a:xfrm>
            <a:off x="839788" y="3164619"/>
            <a:ext cx="9661374" cy="3025044"/>
          </a:xfrm>
        </p:spPr>
        <p:txBody>
          <a:bodyPr>
            <a:normAutofit fontScale="92500" lnSpcReduction="20000"/>
          </a:bodyPr>
          <a:lstStyle/>
          <a:p>
            <a:pPr marL="0" indent="0">
              <a:buNone/>
            </a:pPr>
            <a:r>
              <a:rPr lang="de-DE" sz="2400" dirty="0"/>
              <a:t>„Passt dieser Beruf zu dir? 5 ehrliche Fragen.“</a:t>
            </a:r>
          </a:p>
          <a:p>
            <a:pPr marL="0" indent="0">
              <a:buNone/>
            </a:pPr>
            <a:endParaRPr lang="de-DE" sz="2400" b="1" dirty="0"/>
          </a:p>
          <a:p>
            <a:pPr marL="0" indent="0">
              <a:buNone/>
            </a:pPr>
            <a:r>
              <a:rPr lang="de-DE" sz="2400" dirty="0"/>
              <a:t>Zum Beispiel:</a:t>
            </a:r>
          </a:p>
          <a:p>
            <a:r>
              <a:rPr lang="de-DE" sz="2400" dirty="0"/>
              <a:t>Arbeitest du lieber mit Menschen, Zahlen oder Maschinen?</a:t>
            </a:r>
          </a:p>
          <a:p>
            <a:r>
              <a:rPr lang="de-DE" sz="2400" dirty="0"/>
              <a:t>Magst du Abwechslung oder feste Abläufe?</a:t>
            </a:r>
          </a:p>
          <a:p>
            <a:r>
              <a:rPr lang="de-DE" sz="2400" dirty="0"/>
              <a:t>Willst du eher im Büro, draußen oder praktisch arbeiten?</a:t>
            </a:r>
          </a:p>
          <a:p>
            <a:r>
              <a:rPr lang="de-DE" sz="2400" dirty="0"/>
              <a:t>Fragst du gern nach oder tüftelst du lieber selbst?</a:t>
            </a:r>
          </a:p>
          <a:p>
            <a:r>
              <a:rPr lang="de-DE" sz="2400" dirty="0"/>
              <a:t>Willst du schnell Ergebnisse sehen?                                                           Ergebnis:</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9797800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88989-F4F2-4EDA-2AF5-1840C8C379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05CCBE-DD54-2124-13ED-C7FA0149AFBE}"/>
              </a:ext>
            </a:extLst>
          </p:cNvPr>
          <p:cNvSpPr>
            <a:spLocks noGrp="1"/>
          </p:cNvSpPr>
          <p:nvPr>
            <p:ph type="title"/>
          </p:nvPr>
        </p:nvSpPr>
        <p:spPr/>
        <p:txBody>
          <a:bodyPr>
            <a:noAutofit/>
          </a:bodyPr>
          <a:lstStyle/>
          <a:p>
            <a:r>
              <a:rPr lang="de-DE" sz="4600" b="1" dirty="0"/>
              <a:t>Extra-Tipp:</a:t>
            </a:r>
          </a:p>
        </p:txBody>
      </p:sp>
      <p:sp>
        <p:nvSpPr>
          <p:cNvPr id="3" name="Textplatzhalter 2">
            <a:extLst>
              <a:ext uri="{FF2B5EF4-FFF2-40B4-BE49-F238E27FC236}">
                <a16:creationId xmlns:a16="http://schemas.microsoft.com/office/drawing/2014/main" id="{3A033899-0F78-62F1-CA60-824369628189}"/>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Der Berufstest in einfacher Sprache</a:t>
            </a:r>
          </a:p>
        </p:txBody>
      </p:sp>
      <p:sp>
        <p:nvSpPr>
          <p:cNvPr id="8" name="Foliennummernplatzhalter 7">
            <a:extLst>
              <a:ext uri="{FF2B5EF4-FFF2-40B4-BE49-F238E27FC236}">
                <a16:creationId xmlns:a16="http://schemas.microsoft.com/office/drawing/2014/main" id="{F13B29F8-B1EA-A110-96D0-3374E2A4663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39</a:t>
            </a:fld>
            <a:endParaRPr lang="de-DE" dirty="0"/>
          </a:p>
        </p:txBody>
      </p:sp>
      <p:sp>
        <p:nvSpPr>
          <p:cNvPr id="6" name="Inhaltsplatzhalter 5">
            <a:extLst>
              <a:ext uri="{FF2B5EF4-FFF2-40B4-BE49-F238E27FC236}">
                <a16:creationId xmlns:a16="http://schemas.microsoft.com/office/drawing/2014/main" id="{437033C4-2DED-61FF-47F9-E5FAF51B5FB5}"/>
              </a:ext>
            </a:extLst>
          </p:cNvPr>
          <p:cNvSpPr>
            <a:spLocks noGrp="1"/>
          </p:cNvSpPr>
          <p:nvPr>
            <p:ph sz="half" idx="2"/>
          </p:nvPr>
        </p:nvSpPr>
        <p:spPr>
          <a:xfrm>
            <a:off x="839788" y="3164619"/>
            <a:ext cx="9661374" cy="3025044"/>
          </a:xfrm>
        </p:spPr>
        <p:txBody>
          <a:bodyPr>
            <a:normAutofit/>
          </a:bodyPr>
          <a:lstStyle/>
          <a:p>
            <a:pPr marL="0" indent="0">
              <a:buNone/>
            </a:pPr>
            <a:r>
              <a:rPr lang="de-DE" sz="2400" dirty="0"/>
              <a:t>Sie geben Orientierung.</a:t>
            </a:r>
          </a:p>
          <a:p>
            <a:pPr marL="0" indent="0">
              <a:buNone/>
            </a:pPr>
            <a:endParaRPr lang="de-DE" sz="2400" dirty="0"/>
          </a:p>
          <a:p>
            <a:pPr marL="0" indent="0">
              <a:buNone/>
            </a:pPr>
            <a:r>
              <a:rPr lang="de-DE" sz="2400" dirty="0"/>
              <a:t>Genau das, was Unentschlossene brauchen!</a:t>
            </a:r>
          </a:p>
          <a:p>
            <a:pPr marL="0" indent="0">
              <a:buNone/>
            </a:pPr>
            <a:endParaRPr lang="de-DE" sz="2400" dirty="0"/>
          </a:p>
          <a:p>
            <a:pPr marL="0" indent="0">
              <a:buNone/>
            </a:pPr>
            <a:endParaRPr lang="de-DE" sz="2400" dirty="0"/>
          </a:p>
          <a:p>
            <a:pPr marL="0" indent="0" algn="r">
              <a:buNone/>
            </a:pPr>
            <a:r>
              <a:rPr lang="de-DE" sz="2400" dirty="0"/>
              <a:t>Bleibt die Frage:</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84986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FE5A3-F8E7-AAD8-0A73-116A3E66BE64}"/>
            </a:ext>
          </a:extLst>
        </p:cNvPr>
        <p:cNvGrpSpPr/>
        <p:nvPr/>
      </p:nvGrpSpPr>
      <p:grpSpPr>
        <a:xfrm>
          <a:off x="0" y="0"/>
          <a:ext cx="0" cy="0"/>
          <a:chOff x="0" y="0"/>
          <a:chExt cx="0" cy="0"/>
        </a:xfrm>
      </p:grpSpPr>
      <p:pic>
        <p:nvPicPr>
          <p:cNvPr id="3" name="Inhaltsplatzhalter 2">
            <a:extLst>
              <a:ext uri="{FF2B5EF4-FFF2-40B4-BE49-F238E27FC236}">
                <a16:creationId xmlns:a16="http://schemas.microsoft.com/office/drawing/2014/main" id="{F1AFCFF4-3811-1E7E-C6C0-21D50C01356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65030" y="-1"/>
            <a:ext cx="3462910" cy="6317475"/>
          </a:xfrm>
          <a:prstGeom prst="rect">
            <a:avLst/>
          </a:prstGeom>
        </p:spPr>
      </p:pic>
      <p:sp>
        <p:nvSpPr>
          <p:cNvPr id="8" name="Foliennummernplatzhalter 7">
            <a:extLst>
              <a:ext uri="{FF2B5EF4-FFF2-40B4-BE49-F238E27FC236}">
                <a16:creationId xmlns:a16="http://schemas.microsoft.com/office/drawing/2014/main" id="{6F121C12-D309-A291-2785-9456A286658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a:t>
            </a:fld>
            <a:endParaRPr lang="de-DE" dirty="0"/>
          </a:p>
        </p:txBody>
      </p:sp>
      <p:pic>
        <p:nvPicPr>
          <p:cNvPr id="9" name="Grafik 8">
            <a:extLst>
              <a:ext uri="{FF2B5EF4-FFF2-40B4-BE49-F238E27FC236}">
                <a16:creationId xmlns:a16="http://schemas.microsoft.com/office/drawing/2014/main" id="{49DC9EB1-234A-48DA-5561-CCC5B557E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891" y="1182051"/>
            <a:ext cx="6064869" cy="3790543"/>
          </a:xfrm>
          <a:prstGeom prst="rect">
            <a:avLst/>
          </a:prstGeom>
        </p:spPr>
      </p:pic>
    </p:spTree>
    <p:extLst>
      <p:ext uri="{BB962C8B-B14F-4D97-AF65-F5344CB8AC3E}">
        <p14:creationId xmlns:p14="http://schemas.microsoft.com/office/powerpoint/2010/main" val="309403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67E9-B3AD-8D22-4957-8BBE25D5DA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22D968-2B75-636C-DB3F-12FCAC751F25}"/>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D4FA64D4-68B7-CB4F-7C50-E266BE69AE4E}"/>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Aktuelle Shell-Jugendstudie</a:t>
            </a:r>
          </a:p>
        </p:txBody>
      </p:sp>
      <p:sp>
        <p:nvSpPr>
          <p:cNvPr id="8" name="Foliennummernplatzhalter 7">
            <a:extLst>
              <a:ext uri="{FF2B5EF4-FFF2-40B4-BE49-F238E27FC236}">
                <a16:creationId xmlns:a16="http://schemas.microsoft.com/office/drawing/2014/main" id="{827F7FEB-862E-2EA4-CFE4-864C04E8EB9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40</a:t>
            </a:fld>
            <a:endParaRPr lang="de-DE" dirty="0"/>
          </a:p>
        </p:txBody>
      </p:sp>
      <p:sp>
        <p:nvSpPr>
          <p:cNvPr id="6" name="Inhaltsplatzhalter 5">
            <a:extLst>
              <a:ext uri="{FF2B5EF4-FFF2-40B4-BE49-F238E27FC236}">
                <a16:creationId xmlns:a16="http://schemas.microsoft.com/office/drawing/2014/main" id="{003040BE-6075-A5F9-56AA-C4E9B6342D62}"/>
              </a:ext>
            </a:extLst>
          </p:cNvPr>
          <p:cNvSpPr>
            <a:spLocks noGrp="1"/>
          </p:cNvSpPr>
          <p:nvPr>
            <p:ph sz="half" idx="2"/>
          </p:nvPr>
        </p:nvSpPr>
        <p:spPr>
          <a:xfrm>
            <a:off x="839788" y="3164619"/>
            <a:ext cx="9661374" cy="3025044"/>
          </a:xfrm>
        </p:spPr>
        <p:txBody>
          <a:bodyPr>
            <a:normAutofit fontScale="85000" lnSpcReduction="10000"/>
          </a:bodyPr>
          <a:lstStyle/>
          <a:p>
            <a:pPr marL="0" indent="0">
              <a:buNone/>
            </a:pPr>
            <a:r>
              <a:rPr lang="de-DE" dirty="0"/>
              <a:t>Junge Menschen sind nicht (wie oft behauptet) planlos oder „verweichlicht“. Sie sind …</a:t>
            </a:r>
          </a:p>
          <a:p>
            <a:pPr marL="0" indent="0">
              <a:buNone/>
            </a:pPr>
            <a:endParaRPr lang="de-DE" dirty="0"/>
          </a:p>
          <a:p>
            <a:pPr marL="0" indent="0">
              <a:buNone/>
            </a:pPr>
            <a:r>
              <a:rPr lang="de-DE" dirty="0"/>
              <a:t>… besorgt, pragmatisch und zugleich optimistisch-zukunftsgewandt.</a:t>
            </a:r>
          </a:p>
          <a:p>
            <a:pPr marL="0" indent="0">
              <a:buNone/>
            </a:pPr>
            <a:endParaRPr lang="de-DE" dirty="0"/>
          </a:p>
          <a:p>
            <a:r>
              <a:rPr lang="de-AT" dirty="0"/>
              <a:t>Gleichzeitig haben Themen wie </a:t>
            </a:r>
            <a:r>
              <a:rPr lang="de-AT" b="1" dirty="0"/>
              <a:t>hohes Einkommen</a:t>
            </a:r>
            <a:r>
              <a:rPr lang="de-AT" dirty="0"/>
              <a:t> und </a:t>
            </a:r>
            <a:r>
              <a:rPr lang="de-AT" b="1" dirty="0"/>
              <a:t>gute Aufstiegsmöglichkeiten</a:t>
            </a:r>
            <a:r>
              <a:rPr lang="de-AT" dirty="0"/>
              <a:t> für Jugendliche im Vergleich zu 2019 an Bedeutung gewonnen.                                                        </a:t>
            </a:r>
            <a:r>
              <a:rPr lang="de-AT" dirty="0">
                <a:solidFill>
                  <a:srgbClr val="C00000"/>
                </a:solidFill>
              </a:rPr>
              <a:t>Studie merkt an:</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1214922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0CC5-0A05-A52E-37E1-F75B4F4118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1B2F88-014D-44E1-A68A-FF593832706B}"/>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9AFB9869-C57F-FF16-7B20-5C142CB0CA77}"/>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Aktuelle Shell-Jugendstudie</a:t>
            </a:r>
          </a:p>
        </p:txBody>
      </p:sp>
      <p:sp>
        <p:nvSpPr>
          <p:cNvPr id="8" name="Foliennummernplatzhalter 7">
            <a:extLst>
              <a:ext uri="{FF2B5EF4-FFF2-40B4-BE49-F238E27FC236}">
                <a16:creationId xmlns:a16="http://schemas.microsoft.com/office/drawing/2014/main" id="{4A03F8AD-5572-EFBE-16BE-48B0A89FB0F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41</a:t>
            </a:fld>
            <a:endParaRPr lang="de-DE" dirty="0"/>
          </a:p>
        </p:txBody>
      </p:sp>
      <p:sp>
        <p:nvSpPr>
          <p:cNvPr id="6" name="Inhaltsplatzhalter 5">
            <a:extLst>
              <a:ext uri="{FF2B5EF4-FFF2-40B4-BE49-F238E27FC236}">
                <a16:creationId xmlns:a16="http://schemas.microsoft.com/office/drawing/2014/main" id="{50433850-06F3-523D-FC41-D1716FC5A59F}"/>
              </a:ext>
            </a:extLst>
          </p:cNvPr>
          <p:cNvSpPr>
            <a:spLocks noGrp="1"/>
          </p:cNvSpPr>
          <p:nvPr>
            <p:ph sz="half" idx="2"/>
          </p:nvPr>
        </p:nvSpPr>
        <p:spPr>
          <a:xfrm>
            <a:off x="839788" y="3164619"/>
            <a:ext cx="9661374" cy="3025044"/>
          </a:xfrm>
        </p:spPr>
        <p:txBody>
          <a:bodyPr>
            <a:normAutofit/>
          </a:bodyPr>
          <a:lstStyle/>
          <a:p>
            <a:r>
              <a:rPr lang="de-AT" dirty="0"/>
              <a:t>Im Vordergrund steht der Wunsch nach Orientierung, Fairness, Sicherheit und einem klaren Nutzen.</a:t>
            </a:r>
          </a:p>
          <a:p>
            <a:r>
              <a:rPr lang="de-AT" dirty="0"/>
              <a:t>Das ist für Sie als Ausbildungsbetrieb eine ganz wichtige Nachricht.</a:t>
            </a:r>
          </a:p>
          <a:p>
            <a:r>
              <a:rPr lang="de-AT" dirty="0"/>
              <a:t>Denn viele Jugendliche stellen sich heute sehr nüchterne Fragen:</a:t>
            </a:r>
          </a:p>
          <a:p>
            <a:endParaRPr lang="de-AT"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13749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16429-9755-EA60-C8B2-30490E04F4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3E8220-719C-99B7-0139-5D091C7999D4}"/>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9DF9AC47-002C-65B6-CD0B-B20203B1F4BD}"/>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Aktuelle Shell-Jugendstudie</a:t>
            </a:r>
          </a:p>
        </p:txBody>
      </p:sp>
      <p:sp>
        <p:nvSpPr>
          <p:cNvPr id="8" name="Foliennummernplatzhalter 7">
            <a:extLst>
              <a:ext uri="{FF2B5EF4-FFF2-40B4-BE49-F238E27FC236}">
                <a16:creationId xmlns:a16="http://schemas.microsoft.com/office/drawing/2014/main" id="{B41853E6-0E5E-2073-C1AD-B334C5B393C9}"/>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42</a:t>
            </a:fld>
            <a:endParaRPr lang="de-DE" dirty="0"/>
          </a:p>
        </p:txBody>
      </p:sp>
      <p:sp>
        <p:nvSpPr>
          <p:cNvPr id="6" name="Inhaltsplatzhalter 5">
            <a:extLst>
              <a:ext uri="{FF2B5EF4-FFF2-40B4-BE49-F238E27FC236}">
                <a16:creationId xmlns:a16="http://schemas.microsoft.com/office/drawing/2014/main" id="{64E890DF-F07E-4353-CADF-34877DEA7329}"/>
              </a:ext>
            </a:extLst>
          </p:cNvPr>
          <p:cNvSpPr>
            <a:spLocks noGrp="1"/>
          </p:cNvSpPr>
          <p:nvPr>
            <p:ph sz="half" idx="2"/>
          </p:nvPr>
        </p:nvSpPr>
        <p:spPr>
          <a:xfrm>
            <a:off x="839788" y="3164619"/>
            <a:ext cx="9661374" cy="3025044"/>
          </a:xfrm>
        </p:spPr>
        <p:txBody>
          <a:bodyPr>
            <a:normAutofit fontScale="92500" lnSpcReduction="10000"/>
          </a:bodyPr>
          <a:lstStyle/>
          <a:p>
            <a:r>
              <a:rPr lang="de-AT" dirty="0"/>
              <a:t>Ist das ein Beruf mit Zukunft? </a:t>
            </a:r>
          </a:p>
          <a:p>
            <a:r>
              <a:rPr lang="de-AT" dirty="0"/>
              <a:t>Kann ich davon später leben? </a:t>
            </a:r>
          </a:p>
          <a:p>
            <a:r>
              <a:rPr lang="de-AT" dirty="0"/>
              <a:t>Werde ich übernommen? </a:t>
            </a:r>
          </a:p>
          <a:p>
            <a:r>
              <a:rPr lang="de-AT" dirty="0"/>
              <a:t>Wie sind meine Entwicklungschancen? </a:t>
            </a:r>
          </a:p>
          <a:p>
            <a:r>
              <a:rPr lang="de-AT" dirty="0"/>
              <a:t>Kann ich mal von KI weggefegt werden?</a:t>
            </a:r>
          </a:p>
          <a:p>
            <a:r>
              <a:rPr lang="de-AT" dirty="0"/>
              <a:t>Ist Bürgergeld (also jetzt Grundsicherung) nicht auch eine Alternative? Oder was … </a:t>
            </a:r>
          </a:p>
          <a:p>
            <a:endParaRPr lang="de-AT" dirty="0"/>
          </a:p>
          <a:p>
            <a:endParaRPr lang="de-AT"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1369277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1423C-C314-5E15-D93C-FD89269A63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79DF70-1073-F9A0-9B90-94ED2A2CE9D0}"/>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FD02CAB3-4597-2B8D-3F2B-D8CF53CBB354}"/>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Aktuelle Shell-Jugendstudie</a:t>
            </a:r>
          </a:p>
        </p:txBody>
      </p:sp>
      <p:sp>
        <p:nvSpPr>
          <p:cNvPr id="8" name="Foliennummernplatzhalter 7">
            <a:extLst>
              <a:ext uri="{FF2B5EF4-FFF2-40B4-BE49-F238E27FC236}">
                <a16:creationId xmlns:a16="http://schemas.microsoft.com/office/drawing/2014/main" id="{1DAEE4FF-F67D-7065-DAD9-C2CACE8E9A7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43</a:t>
            </a:fld>
            <a:endParaRPr lang="de-DE" dirty="0"/>
          </a:p>
        </p:txBody>
      </p:sp>
      <p:sp>
        <p:nvSpPr>
          <p:cNvPr id="6" name="Inhaltsplatzhalter 5">
            <a:extLst>
              <a:ext uri="{FF2B5EF4-FFF2-40B4-BE49-F238E27FC236}">
                <a16:creationId xmlns:a16="http://schemas.microsoft.com/office/drawing/2014/main" id="{AF42F075-5730-60F0-968E-AA8504AC2E49}"/>
              </a:ext>
            </a:extLst>
          </p:cNvPr>
          <p:cNvSpPr>
            <a:spLocks noGrp="1"/>
          </p:cNvSpPr>
          <p:nvPr>
            <p:ph sz="half" idx="2"/>
          </p:nvPr>
        </p:nvSpPr>
        <p:spPr>
          <a:xfrm>
            <a:off x="839788" y="3164619"/>
            <a:ext cx="9661374" cy="3025044"/>
          </a:xfrm>
        </p:spPr>
        <p:txBody>
          <a:bodyPr>
            <a:normAutofit fontScale="92500" lnSpcReduction="10000"/>
          </a:bodyPr>
          <a:lstStyle/>
          <a:p>
            <a:r>
              <a:rPr lang="de-AT" dirty="0"/>
              <a:t>Was passiert, wenn ich merke, das ist doch nicht das Richtige für mich?.</a:t>
            </a:r>
          </a:p>
          <a:p>
            <a:pPr marL="0" indent="0">
              <a:buNone/>
            </a:pPr>
            <a:endParaRPr lang="de-AT" b="1" dirty="0"/>
          </a:p>
          <a:p>
            <a:pPr marL="0" indent="0">
              <a:buNone/>
            </a:pPr>
            <a:r>
              <a:rPr lang="de-AT" b="1" dirty="0"/>
              <a:t>Lösung: </a:t>
            </a:r>
            <a:r>
              <a:rPr lang="de-AT" dirty="0"/>
              <a:t>Nehmen Sie jungen Menschen die Angst vor Fehlentscheidungen. Und damit zugleich die Angst, sich überhaupt zu bewerben.</a:t>
            </a:r>
          </a:p>
          <a:p>
            <a:pPr marL="0" indent="0">
              <a:buNone/>
            </a:pPr>
            <a:r>
              <a:rPr lang="de-AT" b="1" dirty="0"/>
              <a:t>Ein Best-Practice-Beispiel:</a:t>
            </a:r>
            <a:br>
              <a:rPr lang="de-AT" dirty="0"/>
            </a:br>
            <a:endParaRPr lang="de-AT" dirty="0"/>
          </a:p>
          <a:p>
            <a:endParaRPr lang="de-AT"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3860792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6108-B95A-78CE-F08F-518C2A24A9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C6ACBF-5A62-4D06-5F4A-D2C1FE53C419}"/>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A7C54018-0415-25F1-D5EA-242CE4902431}"/>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Ausbildungsperspektiven 2025:</a:t>
            </a:r>
          </a:p>
        </p:txBody>
      </p:sp>
      <p:sp>
        <p:nvSpPr>
          <p:cNvPr id="8" name="Foliennummernplatzhalter 7">
            <a:extLst>
              <a:ext uri="{FF2B5EF4-FFF2-40B4-BE49-F238E27FC236}">
                <a16:creationId xmlns:a16="http://schemas.microsoft.com/office/drawing/2014/main" id="{4DF8C8A4-C7DD-5353-1803-CCB90D869DF9}"/>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44</a:t>
            </a:fld>
            <a:endParaRPr lang="de-DE" dirty="0"/>
          </a:p>
        </p:txBody>
      </p:sp>
      <p:sp>
        <p:nvSpPr>
          <p:cNvPr id="6" name="Inhaltsplatzhalter 5">
            <a:extLst>
              <a:ext uri="{FF2B5EF4-FFF2-40B4-BE49-F238E27FC236}">
                <a16:creationId xmlns:a16="http://schemas.microsoft.com/office/drawing/2014/main" id="{ABA2AD46-F909-9E82-5793-6E3B2F4A676B}"/>
              </a:ext>
            </a:extLst>
          </p:cNvPr>
          <p:cNvSpPr>
            <a:spLocks noGrp="1"/>
          </p:cNvSpPr>
          <p:nvPr>
            <p:ph sz="half" idx="2"/>
          </p:nvPr>
        </p:nvSpPr>
        <p:spPr>
          <a:xfrm>
            <a:off x="839788" y="3164619"/>
            <a:ext cx="9661374" cy="3025044"/>
          </a:xfrm>
        </p:spPr>
        <p:txBody>
          <a:bodyPr>
            <a:normAutofit fontScale="92500" lnSpcReduction="10000"/>
          </a:bodyPr>
          <a:lstStyle/>
          <a:p>
            <a:pPr marL="0" indent="0">
              <a:buNone/>
            </a:pPr>
            <a:r>
              <a:rPr lang="de-AT" b="1" dirty="0"/>
              <a:t>Niedrigschwellige Einstiegsmöglichkeit geben:</a:t>
            </a:r>
          </a:p>
          <a:p>
            <a:pPr marL="0" indent="0">
              <a:buNone/>
            </a:pPr>
            <a:endParaRPr lang="de-AT" dirty="0"/>
          </a:p>
          <a:p>
            <a:pPr marL="0" indent="0">
              <a:buNone/>
            </a:pPr>
            <a:r>
              <a:rPr lang="de-AT" dirty="0"/>
              <a:t>Schnupper-Nachmittag … Mitmachtag … Feierabend-Kennenlernen .. Offenes Azubi-Café … offener Werkstatt- oder Büroeinblick …</a:t>
            </a:r>
          </a:p>
          <a:p>
            <a:pPr marL="0" indent="0">
              <a:buNone/>
            </a:pPr>
            <a:endParaRPr lang="de-AT" dirty="0"/>
          </a:p>
          <a:p>
            <a:pPr marL="0" indent="0">
              <a:buNone/>
            </a:pPr>
            <a:r>
              <a:rPr lang="de-AT" dirty="0"/>
              <a:t>Alles, was die Schwelle senkt, hilft! Zeigt auch diese Studie:</a:t>
            </a:r>
            <a:br>
              <a:rPr lang="de-AT" dirty="0"/>
            </a:br>
            <a:endParaRPr lang="de-AT" dirty="0"/>
          </a:p>
          <a:p>
            <a:endParaRPr lang="de-AT" dirty="0"/>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267108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CCBD7-95BB-C9F5-3C01-B74AF1B008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F7A51D-6843-F7D8-53D3-5562EDD35876}"/>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95502E1E-C847-89A0-82D0-502C24E26A75}"/>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Bertelsmann-Studie „Ausbildungsperspektiven 2025</a:t>
            </a:r>
          </a:p>
        </p:txBody>
      </p:sp>
      <p:sp>
        <p:nvSpPr>
          <p:cNvPr id="8" name="Foliennummernplatzhalter 7">
            <a:extLst>
              <a:ext uri="{FF2B5EF4-FFF2-40B4-BE49-F238E27FC236}">
                <a16:creationId xmlns:a16="http://schemas.microsoft.com/office/drawing/2014/main" id="{0E4DF247-B7EF-F472-2888-23C82DE6D96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45</a:t>
            </a:fld>
            <a:endParaRPr lang="de-DE" dirty="0"/>
          </a:p>
        </p:txBody>
      </p:sp>
      <p:sp>
        <p:nvSpPr>
          <p:cNvPr id="6" name="Inhaltsplatzhalter 5">
            <a:extLst>
              <a:ext uri="{FF2B5EF4-FFF2-40B4-BE49-F238E27FC236}">
                <a16:creationId xmlns:a16="http://schemas.microsoft.com/office/drawing/2014/main" id="{457E91AF-BEC1-15FE-B63E-A5CBEEC7A711}"/>
              </a:ext>
            </a:extLst>
          </p:cNvPr>
          <p:cNvSpPr>
            <a:spLocks noGrp="1"/>
          </p:cNvSpPr>
          <p:nvPr>
            <p:ph sz="half" idx="2"/>
          </p:nvPr>
        </p:nvSpPr>
        <p:spPr>
          <a:xfrm>
            <a:off x="839788" y="3164619"/>
            <a:ext cx="9661374" cy="3025044"/>
          </a:xfrm>
        </p:spPr>
        <p:txBody>
          <a:bodyPr>
            <a:normAutofit fontScale="92500" lnSpcReduction="10000"/>
          </a:bodyPr>
          <a:lstStyle/>
          <a:p>
            <a:r>
              <a:rPr lang="de-AT" dirty="0"/>
              <a:t>Junge Menschen suchen nicht nur Prestige. </a:t>
            </a:r>
          </a:p>
          <a:p>
            <a:r>
              <a:rPr lang="de-AT" dirty="0"/>
              <a:t>Sie suchen auch Nähe, Übersichtlichkeit, echte Ansprechpartner und ein Umfeld, in dem sie nicht untergehen.</a:t>
            </a:r>
          </a:p>
          <a:p>
            <a:r>
              <a:rPr lang="de-AT" dirty="0"/>
              <a:t>Das kann ein mittelständischer Betrieb oft besser liefern als ein großer Konzern — wenn er es gut kommuniziert.</a:t>
            </a:r>
          </a:p>
          <a:p>
            <a:pPr marL="0" indent="0">
              <a:buNone/>
            </a:pPr>
            <a:endParaRPr lang="de-AT" dirty="0"/>
          </a:p>
          <a:p>
            <a:pPr marL="0" indent="0">
              <a:buNone/>
            </a:pPr>
            <a:r>
              <a:rPr lang="de-AT" dirty="0"/>
              <a:t>Beispiel: </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720408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600-E0CC-8A83-3912-5FB8C49F2F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D631E0-F215-D94B-B75D-AD0F57B64EF5}"/>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B8521387-4D1B-B213-1A13-E098AE6D029C}"/>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Bertelsmann-Studie „Ausbildungsperspektiven 2025</a:t>
            </a:r>
          </a:p>
        </p:txBody>
      </p:sp>
      <p:sp>
        <p:nvSpPr>
          <p:cNvPr id="8" name="Foliennummernplatzhalter 7">
            <a:extLst>
              <a:ext uri="{FF2B5EF4-FFF2-40B4-BE49-F238E27FC236}">
                <a16:creationId xmlns:a16="http://schemas.microsoft.com/office/drawing/2014/main" id="{A7D66EBA-9463-D551-16CC-6E4C54F900D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46</a:t>
            </a:fld>
            <a:endParaRPr lang="de-DE" dirty="0"/>
          </a:p>
        </p:txBody>
      </p:sp>
      <p:sp>
        <p:nvSpPr>
          <p:cNvPr id="6" name="Inhaltsplatzhalter 5">
            <a:extLst>
              <a:ext uri="{FF2B5EF4-FFF2-40B4-BE49-F238E27FC236}">
                <a16:creationId xmlns:a16="http://schemas.microsoft.com/office/drawing/2014/main" id="{4E325931-5915-4E12-2E66-399D63746BA6}"/>
              </a:ext>
            </a:extLst>
          </p:cNvPr>
          <p:cNvSpPr>
            <a:spLocks noGrp="1"/>
          </p:cNvSpPr>
          <p:nvPr>
            <p:ph sz="half" idx="2"/>
          </p:nvPr>
        </p:nvSpPr>
        <p:spPr>
          <a:xfrm>
            <a:off x="839788" y="3164619"/>
            <a:ext cx="9661374" cy="3025044"/>
          </a:xfrm>
        </p:spPr>
        <p:txBody>
          <a:bodyPr>
            <a:normAutofit fontScale="92500"/>
          </a:bodyPr>
          <a:lstStyle/>
          <a:p>
            <a:pPr marL="0" indent="0">
              <a:buNone/>
            </a:pPr>
            <a:r>
              <a:rPr lang="de-AT" dirty="0"/>
              <a:t>Beispiel: </a:t>
            </a:r>
          </a:p>
          <a:p>
            <a:pPr marL="0" indent="0">
              <a:buNone/>
            </a:pPr>
            <a:r>
              <a:rPr lang="de-AT" b="1" dirty="0"/>
              <a:t>Ausbildungsbotschafter: </a:t>
            </a:r>
            <a:r>
              <a:rPr lang="de-AT" dirty="0"/>
              <a:t>Kurze Einblicke in den Arbeitsalltag, kleine Mitmachformate und direkte Begegnungen statt bloßer Selbstdarstellung. Für Sie heißt das: Zeigen Sie nicht nur, dass Sie ausbilden. Zeigen Sie, wie Ausbildung bei Ihnen konkret aussieht — durch echte Menschen, echte Einblicke und einen direkten Draht. </a:t>
            </a:r>
          </a:p>
          <a:p>
            <a:pPr marL="0" indent="0">
              <a:buNone/>
            </a:pPr>
            <a:r>
              <a:rPr lang="de-AT" u="sng" dirty="0"/>
              <a:t>Doch da wäre noch etwas: </a:t>
            </a:r>
          </a:p>
          <a:p>
            <a:pPr marL="0" indent="0">
              <a:buNone/>
            </a:pPr>
            <a:endParaRPr lang="de-DE" sz="2200" b="1" dirty="0"/>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197634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A9A8-2673-110D-E2C6-4CE8414F4E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519DB9-773F-5220-E4DF-6682901622F6}"/>
              </a:ext>
            </a:extLst>
          </p:cNvPr>
          <p:cNvSpPr>
            <a:spLocks noGrp="1"/>
          </p:cNvSpPr>
          <p:nvPr>
            <p:ph type="title"/>
          </p:nvPr>
        </p:nvSpPr>
        <p:spPr/>
        <p:txBody>
          <a:bodyPr>
            <a:noAutofit/>
          </a:bodyPr>
          <a:lstStyle/>
          <a:p>
            <a:r>
              <a:rPr lang="de-DE" sz="3800" b="1" dirty="0"/>
              <a:t>Haben sich Azubis und Schüler wirklich so verändert?</a:t>
            </a:r>
          </a:p>
        </p:txBody>
      </p:sp>
      <p:sp>
        <p:nvSpPr>
          <p:cNvPr id="3" name="Textplatzhalter 2">
            <a:extLst>
              <a:ext uri="{FF2B5EF4-FFF2-40B4-BE49-F238E27FC236}">
                <a16:creationId xmlns:a16="http://schemas.microsoft.com/office/drawing/2014/main" id="{5026E4FD-BF59-5544-060A-0BF7DB8FC245}"/>
              </a:ext>
            </a:extLst>
          </p:cNvPr>
          <p:cNvSpPr>
            <a:spLocks noGrp="1"/>
          </p:cNvSpPr>
          <p:nvPr>
            <p:ph type="body" idx="1"/>
          </p:nvPr>
        </p:nvSpPr>
        <p:spPr>
          <a:xfrm>
            <a:off x="839788" y="2304592"/>
            <a:ext cx="9661374" cy="556942"/>
          </a:xfrm>
        </p:spPr>
        <p:txBody>
          <a:bodyPr>
            <a:normAutofit/>
          </a:bodyPr>
          <a:lstStyle/>
          <a:p>
            <a:r>
              <a:rPr lang="de-DE" dirty="0">
                <a:solidFill>
                  <a:schemeClr val="accent6"/>
                </a:solidFill>
              </a:rPr>
              <a:t>Bertelsmann-Studie „Ausbildungsperspektiven 2025</a:t>
            </a:r>
          </a:p>
        </p:txBody>
      </p:sp>
      <p:sp>
        <p:nvSpPr>
          <p:cNvPr id="8" name="Foliennummernplatzhalter 7">
            <a:extLst>
              <a:ext uri="{FF2B5EF4-FFF2-40B4-BE49-F238E27FC236}">
                <a16:creationId xmlns:a16="http://schemas.microsoft.com/office/drawing/2014/main" id="{04325760-3CD9-2B3F-68FA-CBF109FE60D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47</a:t>
            </a:fld>
            <a:endParaRPr lang="de-DE" dirty="0"/>
          </a:p>
        </p:txBody>
      </p:sp>
      <p:sp>
        <p:nvSpPr>
          <p:cNvPr id="6" name="Inhaltsplatzhalter 5">
            <a:extLst>
              <a:ext uri="{FF2B5EF4-FFF2-40B4-BE49-F238E27FC236}">
                <a16:creationId xmlns:a16="http://schemas.microsoft.com/office/drawing/2014/main" id="{91CBE114-FF16-8947-35B9-9B374B580364}"/>
              </a:ext>
            </a:extLst>
          </p:cNvPr>
          <p:cNvSpPr>
            <a:spLocks noGrp="1"/>
          </p:cNvSpPr>
          <p:nvPr>
            <p:ph sz="half" idx="2"/>
          </p:nvPr>
        </p:nvSpPr>
        <p:spPr>
          <a:xfrm>
            <a:off x="839788" y="3164619"/>
            <a:ext cx="9661374" cy="3025044"/>
          </a:xfrm>
        </p:spPr>
        <p:txBody>
          <a:bodyPr>
            <a:normAutofit/>
          </a:bodyPr>
          <a:lstStyle/>
          <a:p>
            <a:pPr marL="0" indent="0">
              <a:buNone/>
            </a:pPr>
            <a:r>
              <a:rPr lang="de-AT" dirty="0"/>
              <a:t>Studie sagt auch:</a:t>
            </a:r>
          </a:p>
          <a:p>
            <a:pPr marL="0" indent="0">
              <a:buNone/>
            </a:pPr>
            <a:r>
              <a:rPr lang="de-AT" dirty="0"/>
              <a:t>Mehr als ein Viertel der jungen Menschen denkt nach der Schule zunächst daran, </a:t>
            </a:r>
            <a:r>
              <a:rPr lang="de-AT" b="1" dirty="0"/>
              <a:t>erst einmal zu arbeiten statt direkt eine Ausbildung zu beginnen</a:t>
            </a:r>
            <a:r>
              <a:rPr lang="de-AT" dirty="0"/>
              <a:t>. </a:t>
            </a:r>
            <a:endParaRPr lang="de-AT" u="sng" dirty="0"/>
          </a:p>
          <a:p>
            <a:pPr marL="0" indent="0">
              <a:buNone/>
            </a:pPr>
            <a:endParaRPr lang="de-DE" sz="2200" b="1" dirty="0"/>
          </a:p>
          <a:p>
            <a:pPr marL="0" indent="0">
              <a:buNone/>
            </a:pPr>
            <a:r>
              <a:rPr lang="de-DE" sz="2200" b="1" dirty="0"/>
              <a:t>Haben Sie Angebote für diese Zielgruppe? Womit ich (kurz) beim Rechtlichen bin).</a:t>
            </a:r>
          </a:p>
          <a:p>
            <a:pPr marL="0" indent="0">
              <a:buNone/>
            </a:pPr>
            <a:endParaRPr lang="de-DE" sz="2200" b="1" dirty="0"/>
          </a:p>
          <a:p>
            <a:pPr marL="0" indent="0">
              <a:buNone/>
            </a:pPr>
            <a:endParaRPr lang="de-DE" sz="2200" b="1" dirty="0"/>
          </a:p>
          <a:p>
            <a:pPr marL="0" indent="0">
              <a:buNone/>
            </a:pPr>
            <a:endParaRPr lang="de-AT" sz="2200" b="1" dirty="0"/>
          </a:p>
        </p:txBody>
      </p:sp>
    </p:spTree>
    <p:extLst>
      <p:ext uri="{BB962C8B-B14F-4D97-AF65-F5344CB8AC3E}">
        <p14:creationId xmlns:p14="http://schemas.microsoft.com/office/powerpoint/2010/main" val="3377859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8827-D7BC-D0C4-E625-AF46F0125A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347322-BCF2-4886-AAF5-9AE7D59654D6}"/>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50D10688-6F72-610F-3505-85A4D3A57D33}"/>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3B35BBAA-8BA7-370E-5E4D-81421D811174}"/>
              </a:ext>
            </a:extLst>
          </p:cNvPr>
          <p:cNvSpPr>
            <a:spLocks noGrp="1"/>
          </p:cNvSpPr>
          <p:nvPr>
            <p:ph sz="half" idx="2"/>
          </p:nvPr>
        </p:nvSpPr>
        <p:spPr>
          <a:xfrm>
            <a:off x="839788" y="3164619"/>
            <a:ext cx="9661374" cy="3025044"/>
          </a:xfrm>
        </p:spPr>
        <p:txBody>
          <a:bodyPr>
            <a:normAutofit/>
          </a:bodyPr>
          <a:lstStyle/>
          <a:p>
            <a:pPr marL="0" indent="0">
              <a:buNone/>
            </a:pPr>
            <a:r>
              <a:rPr lang="de-DE" sz="2000" dirty="0"/>
              <a:t>EU:</a:t>
            </a:r>
          </a:p>
          <a:p>
            <a:pPr marL="0" indent="0">
              <a:buNone/>
            </a:pPr>
            <a:r>
              <a:rPr lang="de-DE" sz="2000" dirty="0"/>
              <a:t>„</a:t>
            </a:r>
            <a:r>
              <a:rPr lang="de-AT" dirty="0"/>
              <a:t>Bewerber sollen früher wissen, was sie verdienen, Entgeltfindung soll fairer und transparenter werden, und bestimmte alte Gewohnheiten im Recruiting sollen verschwinden.“</a:t>
            </a:r>
          </a:p>
          <a:p>
            <a:pPr marL="0" indent="0">
              <a:buNone/>
            </a:pPr>
            <a:endParaRPr lang="de-AT" sz="2000" dirty="0"/>
          </a:p>
          <a:p>
            <a:pPr marL="0" indent="0">
              <a:buNone/>
            </a:pPr>
            <a:r>
              <a:rPr lang="de-AT" sz="2000" dirty="0"/>
              <a:t>Heißt für das Azubi-Recruiting:</a:t>
            </a:r>
            <a:endParaRPr lang="de-DE" sz="2000" dirty="0"/>
          </a:p>
        </p:txBody>
      </p:sp>
      <p:sp>
        <p:nvSpPr>
          <p:cNvPr id="8" name="Foliennummernplatzhalter 7">
            <a:extLst>
              <a:ext uri="{FF2B5EF4-FFF2-40B4-BE49-F238E27FC236}">
                <a16:creationId xmlns:a16="http://schemas.microsoft.com/office/drawing/2014/main" id="{7CB76263-4B7A-DA9F-BFBD-3441CDC3F90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48</a:t>
            </a:fld>
            <a:endParaRPr lang="de-DE" dirty="0"/>
          </a:p>
        </p:txBody>
      </p:sp>
    </p:spTree>
    <p:extLst>
      <p:ext uri="{BB962C8B-B14F-4D97-AF65-F5344CB8AC3E}">
        <p14:creationId xmlns:p14="http://schemas.microsoft.com/office/powerpoint/2010/main" val="152756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8795B-7720-4360-82B7-1C702A3CEF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CF86E1-388C-265B-2A3A-9863B33CA79E}"/>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3C7B0296-28BA-A5BC-6FD8-84468046C937}"/>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28DAD517-218F-ACFD-0BB2-90F89E21A9CF}"/>
              </a:ext>
            </a:extLst>
          </p:cNvPr>
          <p:cNvSpPr>
            <a:spLocks noGrp="1"/>
          </p:cNvSpPr>
          <p:nvPr>
            <p:ph sz="half" idx="2"/>
          </p:nvPr>
        </p:nvSpPr>
        <p:spPr>
          <a:xfrm>
            <a:off x="839788" y="3164619"/>
            <a:ext cx="9661374" cy="3025044"/>
          </a:xfrm>
        </p:spPr>
        <p:txBody>
          <a:bodyPr>
            <a:normAutofit/>
          </a:bodyPr>
          <a:lstStyle/>
          <a:p>
            <a:pPr marL="457200" indent="-457200">
              <a:buAutoNum type="arabicPeriod"/>
            </a:pPr>
            <a:r>
              <a:rPr lang="de-DE" dirty="0"/>
              <a:t>Ausbildungsvergütung klar benennen</a:t>
            </a:r>
          </a:p>
          <a:p>
            <a:pPr marL="457200" indent="-457200">
              <a:buAutoNum type="arabicPeriod"/>
            </a:pPr>
            <a:endParaRPr lang="de-DE" dirty="0"/>
          </a:p>
          <a:p>
            <a:pPr marL="0" indent="0">
              <a:buNone/>
            </a:pPr>
            <a:r>
              <a:rPr lang="de-DE" dirty="0"/>
              <a:t>(EU: „</a:t>
            </a:r>
            <a:r>
              <a:rPr lang="de-AT" dirty="0"/>
              <a:t>Arbeitgeber müssen Arbeitssuchende über das </a:t>
            </a:r>
            <a:r>
              <a:rPr lang="de-AT" b="1" dirty="0"/>
              <a:t>anfängliche Entgelt oder die Entgeltspanne</a:t>
            </a:r>
            <a:r>
              <a:rPr lang="de-AT" dirty="0"/>
              <a:t> informieren — entweder schon in der Stellenausschreibung oder jedenfalls vor dem Vorstellungsgespräch.). Tipp:</a:t>
            </a:r>
            <a:endParaRPr lang="de-DE" sz="2000" dirty="0"/>
          </a:p>
        </p:txBody>
      </p:sp>
      <p:sp>
        <p:nvSpPr>
          <p:cNvPr id="8" name="Foliennummernplatzhalter 7">
            <a:extLst>
              <a:ext uri="{FF2B5EF4-FFF2-40B4-BE49-F238E27FC236}">
                <a16:creationId xmlns:a16="http://schemas.microsoft.com/office/drawing/2014/main" id="{86316699-A60A-3E85-3E16-F939817C231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49</a:t>
            </a:fld>
            <a:endParaRPr lang="de-DE" dirty="0"/>
          </a:p>
        </p:txBody>
      </p:sp>
    </p:spTree>
    <p:extLst>
      <p:ext uri="{BB962C8B-B14F-4D97-AF65-F5344CB8AC3E}">
        <p14:creationId xmlns:p14="http://schemas.microsoft.com/office/powerpoint/2010/main" val="2260805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4725E-03E2-1A0E-F77E-6BBD31CA8E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25D6A6-1476-2365-E4E0-C089C47E0367}"/>
              </a:ext>
            </a:extLst>
          </p:cNvPr>
          <p:cNvSpPr>
            <a:spLocks noGrp="1"/>
          </p:cNvSpPr>
          <p:nvPr>
            <p:ph type="title"/>
          </p:nvPr>
        </p:nvSpPr>
        <p:spPr>
          <a:xfrm>
            <a:off x="839788" y="1149120"/>
            <a:ext cx="10515600" cy="1155472"/>
          </a:xfrm>
        </p:spPr>
        <p:txBody>
          <a:bodyPr/>
          <a:lstStyle/>
          <a:p>
            <a:r>
              <a:rPr lang="de-AT" b="1" dirty="0"/>
              <a:t>Das Thema heute ist mit Bedacht gewählt:</a:t>
            </a:r>
            <a:endParaRPr lang="de-DE" b="1" dirty="0"/>
          </a:p>
        </p:txBody>
      </p:sp>
      <p:sp>
        <p:nvSpPr>
          <p:cNvPr id="4" name="Inhaltsplatzhalter 3">
            <a:extLst>
              <a:ext uri="{FF2B5EF4-FFF2-40B4-BE49-F238E27FC236}">
                <a16:creationId xmlns:a16="http://schemas.microsoft.com/office/drawing/2014/main" id="{CF79D7D2-9D49-5925-6DBD-7C2806E57B73}"/>
              </a:ext>
            </a:extLst>
          </p:cNvPr>
          <p:cNvSpPr>
            <a:spLocks noGrp="1"/>
          </p:cNvSpPr>
          <p:nvPr>
            <p:ph sz="half" idx="2"/>
          </p:nvPr>
        </p:nvSpPr>
        <p:spPr>
          <a:xfrm>
            <a:off x="839788" y="3164619"/>
            <a:ext cx="9661374" cy="3025044"/>
          </a:xfrm>
        </p:spPr>
        <p:txBody>
          <a:bodyPr>
            <a:normAutofit/>
          </a:bodyPr>
          <a:lstStyle/>
          <a:p>
            <a:pPr marL="0" indent="0">
              <a:buNone/>
            </a:pPr>
            <a:r>
              <a:rPr lang="de-DE" b="1" dirty="0">
                <a:solidFill>
                  <a:schemeClr val="accent2">
                    <a:lumMod val="75000"/>
                  </a:schemeClr>
                </a:solidFill>
              </a:rPr>
              <a:t>So werden Sie zum Azubi-Magnet: </a:t>
            </a:r>
          </a:p>
          <a:p>
            <a:pPr marL="0" indent="0">
              <a:buNone/>
            </a:pPr>
            <a:r>
              <a:rPr lang="de-DE" b="1" dirty="0"/>
              <a:t>Recruiting-Ideen, die wirklich funktionieren</a:t>
            </a:r>
            <a:r>
              <a:rPr lang="de-AT" b="1" dirty="0"/>
              <a:t>: Die 8+1 erfolgreichsten Wege</a:t>
            </a:r>
            <a:endParaRPr lang="de-AT" dirty="0">
              <a:solidFill>
                <a:schemeClr val="accent2"/>
              </a:solidFill>
            </a:endParaRPr>
          </a:p>
          <a:p>
            <a:pPr marL="0" indent="0">
              <a:buNone/>
            </a:pPr>
            <a:endParaRPr lang="de-AT" dirty="0">
              <a:solidFill>
                <a:schemeClr val="accent2"/>
              </a:solidFill>
            </a:endParaRPr>
          </a:p>
          <a:p>
            <a:pPr marL="0" indent="0">
              <a:buNone/>
            </a:pPr>
            <a:endParaRPr lang="de-AT" dirty="0">
              <a:solidFill>
                <a:schemeClr val="accent2"/>
              </a:solidFill>
            </a:endParaRPr>
          </a:p>
          <a:p>
            <a:pPr marL="0" indent="0" algn="r">
              <a:buNone/>
            </a:pPr>
            <a:r>
              <a:rPr lang="de-AT" sz="2400" dirty="0">
                <a:solidFill>
                  <a:srgbClr val="C00000"/>
                </a:solidFill>
              </a:rPr>
              <a:t>Der Leidensdruck ist da:</a:t>
            </a:r>
          </a:p>
          <a:p>
            <a:pPr marL="0" indent="0">
              <a:buNone/>
            </a:pPr>
            <a:endParaRPr lang="de-DE" sz="2000" dirty="0"/>
          </a:p>
        </p:txBody>
      </p:sp>
      <p:sp>
        <p:nvSpPr>
          <p:cNvPr id="8" name="Foliennummernplatzhalter 7">
            <a:extLst>
              <a:ext uri="{FF2B5EF4-FFF2-40B4-BE49-F238E27FC236}">
                <a16:creationId xmlns:a16="http://schemas.microsoft.com/office/drawing/2014/main" id="{8CBAF8E1-9433-199A-B586-9FEF9AA82E3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a:t>
            </a:fld>
            <a:endParaRPr lang="de-DE" dirty="0"/>
          </a:p>
        </p:txBody>
      </p:sp>
    </p:spTree>
    <p:extLst>
      <p:ext uri="{BB962C8B-B14F-4D97-AF65-F5344CB8AC3E}">
        <p14:creationId xmlns:p14="http://schemas.microsoft.com/office/powerpoint/2010/main" val="1091182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FE4F-0E89-4B57-9169-A4BF10441F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60848E-EC8F-D57B-3C89-ADEAC84F4B86}"/>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3706CF7A-EB77-40BA-343D-8F6043D14EBD}"/>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8E41EE57-37E9-1658-3B29-31C002982C51}"/>
              </a:ext>
            </a:extLst>
          </p:cNvPr>
          <p:cNvSpPr>
            <a:spLocks noGrp="1"/>
          </p:cNvSpPr>
          <p:nvPr>
            <p:ph sz="half" idx="2"/>
          </p:nvPr>
        </p:nvSpPr>
        <p:spPr>
          <a:xfrm>
            <a:off x="839788" y="3164619"/>
            <a:ext cx="9661374" cy="3025044"/>
          </a:xfrm>
        </p:spPr>
        <p:txBody>
          <a:bodyPr>
            <a:normAutofit/>
          </a:bodyPr>
          <a:lstStyle/>
          <a:p>
            <a:pPr marL="0" indent="0">
              <a:buNone/>
            </a:pPr>
            <a:r>
              <a:rPr lang="de-AT" dirty="0"/>
              <a:t>Tipp:</a:t>
            </a:r>
          </a:p>
          <a:p>
            <a:pPr marL="0" indent="0">
              <a:buNone/>
            </a:pPr>
            <a:r>
              <a:rPr lang="de-AT" dirty="0"/>
              <a:t>Möglichst konkret:</a:t>
            </a:r>
          </a:p>
          <a:p>
            <a:pPr lvl="0"/>
            <a:r>
              <a:rPr lang="de-AT" dirty="0"/>
              <a:t>im 1. Ausbildungsjahr … Euro</a:t>
            </a:r>
          </a:p>
          <a:p>
            <a:pPr lvl="0"/>
            <a:r>
              <a:rPr lang="de-AT" dirty="0"/>
              <a:t>im 2. Ausbildungsjahr … Euro</a:t>
            </a:r>
          </a:p>
          <a:p>
            <a:pPr lvl="0"/>
            <a:r>
              <a:rPr lang="de-AT" dirty="0"/>
              <a:t>im 3. Ausbildungsjahr … Euro</a:t>
            </a:r>
          </a:p>
          <a:p>
            <a:pPr marL="0" indent="0">
              <a:buNone/>
            </a:pPr>
            <a:r>
              <a:rPr lang="de-DE" sz="2000" dirty="0"/>
              <a:t>Und:</a:t>
            </a:r>
          </a:p>
        </p:txBody>
      </p:sp>
      <p:sp>
        <p:nvSpPr>
          <p:cNvPr id="8" name="Foliennummernplatzhalter 7">
            <a:extLst>
              <a:ext uri="{FF2B5EF4-FFF2-40B4-BE49-F238E27FC236}">
                <a16:creationId xmlns:a16="http://schemas.microsoft.com/office/drawing/2014/main" id="{32259F70-42A1-3063-E299-9EE85D3E98C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50</a:t>
            </a:fld>
            <a:endParaRPr lang="de-DE" dirty="0"/>
          </a:p>
        </p:txBody>
      </p:sp>
    </p:spTree>
    <p:extLst>
      <p:ext uri="{BB962C8B-B14F-4D97-AF65-F5344CB8AC3E}">
        <p14:creationId xmlns:p14="http://schemas.microsoft.com/office/powerpoint/2010/main" val="1360884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83747-2713-9001-C158-7B14097ECF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E344CA-4442-5899-E385-39D9330B5009}"/>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D56036FA-F4CF-2FB3-C33A-75B45598F481}"/>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426FC99B-D039-AF8C-0F47-711F0D2D6928}"/>
              </a:ext>
            </a:extLst>
          </p:cNvPr>
          <p:cNvSpPr>
            <a:spLocks noGrp="1"/>
          </p:cNvSpPr>
          <p:nvPr>
            <p:ph sz="half" idx="2"/>
          </p:nvPr>
        </p:nvSpPr>
        <p:spPr>
          <a:xfrm>
            <a:off x="839788" y="3164619"/>
            <a:ext cx="9661374" cy="3025044"/>
          </a:xfrm>
        </p:spPr>
        <p:txBody>
          <a:bodyPr>
            <a:normAutofit fontScale="77500" lnSpcReduction="20000"/>
          </a:bodyPr>
          <a:lstStyle/>
          <a:p>
            <a:r>
              <a:rPr lang="de-AT" b="1" dirty="0"/>
              <a:t>Fragen nach der bisherigen Vergütung haben im Azubi-Gespräch nichts mehr verloren</a:t>
            </a:r>
            <a:endParaRPr lang="de-AT" dirty="0"/>
          </a:p>
          <a:p>
            <a:endParaRPr lang="de-AT" dirty="0"/>
          </a:p>
          <a:p>
            <a:pPr marL="0" indent="0">
              <a:buNone/>
            </a:pPr>
            <a:r>
              <a:rPr lang="de-AT" dirty="0"/>
              <a:t>Relevant bei:</a:t>
            </a:r>
          </a:p>
          <a:p>
            <a:pPr lvl="0"/>
            <a:r>
              <a:rPr lang="de-AT" dirty="0"/>
              <a:t>Ausbildungswechslern,</a:t>
            </a:r>
          </a:p>
          <a:p>
            <a:pPr lvl="0"/>
            <a:r>
              <a:rPr lang="de-AT" dirty="0"/>
              <a:t>Bewerbern, die ein Praktikum, FSJ oder einen Nebenjob hatten,</a:t>
            </a:r>
          </a:p>
          <a:p>
            <a:pPr lvl="0"/>
            <a:r>
              <a:rPr lang="de-AT" dirty="0"/>
              <a:t>Studienabbrechern,</a:t>
            </a:r>
          </a:p>
          <a:p>
            <a:pPr lvl="0"/>
            <a:r>
              <a:rPr lang="de-AT" dirty="0"/>
              <a:t>oder jungen Menschen, die schon einmal in einem anderen Betrieb angefangen haben. Und:</a:t>
            </a:r>
          </a:p>
        </p:txBody>
      </p:sp>
      <p:sp>
        <p:nvSpPr>
          <p:cNvPr id="8" name="Foliennummernplatzhalter 7">
            <a:extLst>
              <a:ext uri="{FF2B5EF4-FFF2-40B4-BE49-F238E27FC236}">
                <a16:creationId xmlns:a16="http://schemas.microsoft.com/office/drawing/2014/main" id="{21AF7E50-DA2C-5D2C-FDEE-3F2971181F3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51</a:t>
            </a:fld>
            <a:endParaRPr lang="de-DE" dirty="0"/>
          </a:p>
        </p:txBody>
      </p:sp>
    </p:spTree>
    <p:extLst>
      <p:ext uri="{BB962C8B-B14F-4D97-AF65-F5344CB8AC3E}">
        <p14:creationId xmlns:p14="http://schemas.microsoft.com/office/powerpoint/2010/main" val="1005835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68488-9478-0B20-3B74-08E0D48261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75488F-CB27-8F07-0B8F-4FA59CDC7E3D}"/>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8A1809DE-C90D-62AA-A71D-0ADA4D36B98C}"/>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332CF070-40EC-6890-3B20-166B6436A149}"/>
              </a:ext>
            </a:extLst>
          </p:cNvPr>
          <p:cNvSpPr>
            <a:spLocks noGrp="1"/>
          </p:cNvSpPr>
          <p:nvPr>
            <p:ph sz="half" idx="2"/>
          </p:nvPr>
        </p:nvSpPr>
        <p:spPr>
          <a:xfrm>
            <a:off x="839788" y="3164619"/>
            <a:ext cx="9661374" cy="3025044"/>
          </a:xfrm>
        </p:spPr>
        <p:txBody>
          <a:bodyPr>
            <a:normAutofit/>
          </a:bodyPr>
          <a:lstStyle/>
          <a:p>
            <a:r>
              <a:rPr lang="de-AT" dirty="0"/>
              <a:t>Die neuen Regeln zielen darauf, dass bereits der Zugang zum Job </a:t>
            </a:r>
            <a:r>
              <a:rPr lang="de-AT" b="1" dirty="0"/>
              <a:t>nicht diskriminierend</a:t>
            </a:r>
            <a:r>
              <a:rPr lang="de-AT" dirty="0"/>
              <a:t> gestaltet wird. </a:t>
            </a:r>
          </a:p>
          <a:p>
            <a:r>
              <a:rPr lang="de-AT" dirty="0"/>
              <a:t>Dazu gehört auch, dass Stellenausschreibungen und Auswahlprozesse geschlechtsneutral aufgesetzt werden. Also:</a:t>
            </a:r>
          </a:p>
        </p:txBody>
      </p:sp>
      <p:sp>
        <p:nvSpPr>
          <p:cNvPr id="8" name="Foliennummernplatzhalter 7">
            <a:extLst>
              <a:ext uri="{FF2B5EF4-FFF2-40B4-BE49-F238E27FC236}">
                <a16:creationId xmlns:a16="http://schemas.microsoft.com/office/drawing/2014/main" id="{8CB3F6E9-D6D0-3451-2C65-A125FD893F9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52</a:t>
            </a:fld>
            <a:endParaRPr lang="de-DE" dirty="0"/>
          </a:p>
        </p:txBody>
      </p:sp>
    </p:spTree>
    <p:extLst>
      <p:ext uri="{BB962C8B-B14F-4D97-AF65-F5344CB8AC3E}">
        <p14:creationId xmlns:p14="http://schemas.microsoft.com/office/powerpoint/2010/main" val="3760667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F8379-E78D-72EE-08AB-203ED265F9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6BF5D5-E7CD-6F47-7BA1-924522138D9D}"/>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987019E1-CEAE-98AB-0DF5-4B77011F99A3}"/>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43B5866D-9F75-0748-56BC-ADF0F3CF6405}"/>
              </a:ext>
            </a:extLst>
          </p:cNvPr>
          <p:cNvSpPr>
            <a:spLocks noGrp="1"/>
          </p:cNvSpPr>
          <p:nvPr>
            <p:ph sz="half" idx="2"/>
          </p:nvPr>
        </p:nvSpPr>
        <p:spPr>
          <a:xfrm>
            <a:off x="839788" y="3164619"/>
            <a:ext cx="9661374" cy="3025044"/>
          </a:xfrm>
        </p:spPr>
        <p:txBody>
          <a:bodyPr>
            <a:normAutofit fontScale="92500" lnSpcReduction="20000"/>
          </a:bodyPr>
          <a:lstStyle/>
          <a:p>
            <a:pPr lvl="0"/>
            <a:r>
              <a:rPr lang="de-AT" b="1" dirty="0"/>
              <a:t>Stellenbezeichnungen</a:t>
            </a:r>
            <a:br>
              <a:rPr lang="de-AT" dirty="0"/>
            </a:br>
            <a:r>
              <a:rPr lang="de-AT" dirty="0"/>
              <a:t>Nicht nur „Mechatroniker gesucht“, sondern klar und neutral formuliert.</a:t>
            </a:r>
          </a:p>
          <a:p>
            <a:pPr lvl="0"/>
            <a:r>
              <a:rPr lang="de-AT" b="1" dirty="0"/>
              <a:t>Anforderungsprofile</a:t>
            </a:r>
            <a:br>
              <a:rPr lang="de-AT" dirty="0"/>
            </a:br>
            <a:r>
              <a:rPr lang="de-AT" dirty="0"/>
              <a:t>Keine unnötig zugespitzten Anforderungen, die mit der Ausbildung  gar nichts zu tun haben.</a:t>
            </a:r>
          </a:p>
          <a:p>
            <a:pPr lvl="0"/>
            <a:r>
              <a:rPr lang="de-AT" b="1" dirty="0"/>
              <a:t>Interviewfragen</a:t>
            </a:r>
            <a:br>
              <a:rPr lang="de-AT" dirty="0"/>
            </a:br>
            <a:r>
              <a:rPr lang="de-AT" dirty="0"/>
              <a:t>Keine Fragen, die in Richtung Geschlecht, Familienplanung oder private Rollenbilder laufen. </a:t>
            </a:r>
            <a:r>
              <a:rPr lang="de-AT" b="1" dirty="0"/>
              <a:t>4  </a:t>
            </a:r>
            <a:r>
              <a:rPr lang="de-AT" b="1" dirty="0" err="1"/>
              <a:t>To</a:t>
            </a:r>
            <a:r>
              <a:rPr lang="de-AT" b="1" dirty="0"/>
              <a:t> Dos insgesamt:</a:t>
            </a:r>
          </a:p>
        </p:txBody>
      </p:sp>
      <p:sp>
        <p:nvSpPr>
          <p:cNvPr id="8" name="Foliennummernplatzhalter 7">
            <a:extLst>
              <a:ext uri="{FF2B5EF4-FFF2-40B4-BE49-F238E27FC236}">
                <a16:creationId xmlns:a16="http://schemas.microsoft.com/office/drawing/2014/main" id="{58EA0C38-B9AB-AF2C-4137-9C2C18D4038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53</a:t>
            </a:fld>
            <a:endParaRPr lang="de-DE" dirty="0"/>
          </a:p>
        </p:txBody>
      </p:sp>
    </p:spTree>
    <p:extLst>
      <p:ext uri="{BB962C8B-B14F-4D97-AF65-F5344CB8AC3E}">
        <p14:creationId xmlns:p14="http://schemas.microsoft.com/office/powerpoint/2010/main" val="11012172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32AA-227D-E32A-0B36-12DD6EE098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FE9F2B-DD08-1047-CC0C-8229C8473410}"/>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4485CC44-57A6-686A-9F65-7EE456C0B5CF}"/>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C575D4C3-A820-7985-26A0-10EE6B9334DC}"/>
              </a:ext>
            </a:extLst>
          </p:cNvPr>
          <p:cNvSpPr>
            <a:spLocks noGrp="1"/>
          </p:cNvSpPr>
          <p:nvPr>
            <p:ph sz="half" idx="2"/>
          </p:nvPr>
        </p:nvSpPr>
        <p:spPr>
          <a:xfrm>
            <a:off x="839788" y="3164619"/>
            <a:ext cx="9661374" cy="3025044"/>
          </a:xfrm>
        </p:spPr>
        <p:txBody>
          <a:bodyPr>
            <a:normAutofit/>
          </a:bodyPr>
          <a:lstStyle/>
          <a:p>
            <a:r>
              <a:rPr lang="de-AT" b="1" dirty="0"/>
              <a:t>Erstens:</a:t>
            </a:r>
            <a:br>
              <a:rPr lang="de-AT" dirty="0"/>
            </a:br>
            <a:r>
              <a:rPr lang="de-AT" dirty="0"/>
              <a:t>Schreiben Sie die Ausbildungsvergütung künftig so konkret wie möglich in die Ausschreibung oder nennen Sie sie spätestens vor dem Gespräch klar. </a:t>
            </a:r>
          </a:p>
        </p:txBody>
      </p:sp>
      <p:sp>
        <p:nvSpPr>
          <p:cNvPr id="8" name="Foliennummernplatzhalter 7">
            <a:extLst>
              <a:ext uri="{FF2B5EF4-FFF2-40B4-BE49-F238E27FC236}">
                <a16:creationId xmlns:a16="http://schemas.microsoft.com/office/drawing/2014/main" id="{483F5F99-508F-3AB9-FD80-1E53DC06616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54</a:t>
            </a:fld>
            <a:endParaRPr lang="de-DE" dirty="0"/>
          </a:p>
        </p:txBody>
      </p:sp>
    </p:spTree>
    <p:extLst>
      <p:ext uri="{BB962C8B-B14F-4D97-AF65-F5344CB8AC3E}">
        <p14:creationId xmlns:p14="http://schemas.microsoft.com/office/powerpoint/2010/main" val="2225031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5FAE3-74D4-00EE-AC51-AAAC0E50821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5A77A0-B2F6-6024-840B-9A4B30A61C75}"/>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2BB1E7B5-978F-854E-40DE-4BF8A5C1C182}"/>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CBD4D927-B732-6C93-77F6-04D051BD8DFD}"/>
              </a:ext>
            </a:extLst>
          </p:cNvPr>
          <p:cNvSpPr>
            <a:spLocks noGrp="1"/>
          </p:cNvSpPr>
          <p:nvPr>
            <p:ph sz="half" idx="2"/>
          </p:nvPr>
        </p:nvSpPr>
        <p:spPr>
          <a:xfrm>
            <a:off x="839788" y="3164619"/>
            <a:ext cx="9661374" cy="3025044"/>
          </a:xfrm>
        </p:spPr>
        <p:txBody>
          <a:bodyPr>
            <a:normAutofit/>
          </a:bodyPr>
          <a:lstStyle/>
          <a:p>
            <a:r>
              <a:rPr lang="de-AT" b="1" dirty="0"/>
              <a:t>Zweitens:</a:t>
            </a:r>
          </a:p>
          <a:p>
            <a:pPr marL="0" indent="0">
              <a:buNone/>
            </a:pPr>
            <a:r>
              <a:rPr lang="de-AT" dirty="0"/>
              <a:t>Streichen Sie Fragen nach bisherigem Verdienst oder früheren Zahlungen komplett.</a:t>
            </a:r>
          </a:p>
        </p:txBody>
      </p:sp>
      <p:sp>
        <p:nvSpPr>
          <p:cNvPr id="8" name="Foliennummernplatzhalter 7">
            <a:extLst>
              <a:ext uri="{FF2B5EF4-FFF2-40B4-BE49-F238E27FC236}">
                <a16:creationId xmlns:a16="http://schemas.microsoft.com/office/drawing/2014/main" id="{F71FF775-1566-B0C7-C054-5CF25C9FF02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55</a:t>
            </a:fld>
            <a:endParaRPr lang="de-DE" dirty="0"/>
          </a:p>
        </p:txBody>
      </p:sp>
    </p:spTree>
    <p:extLst>
      <p:ext uri="{BB962C8B-B14F-4D97-AF65-F5344CB8AC3E}">
        <p14:creationId xmlns:p14="http://schemas.microsoft.com/office/powerpoint/2010/main" val="560737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1E64-B3CC-A83E-67A8-93DE8DF80D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2D1641-C505-5AD8-C045-D5F13DF5D8A4}"/>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81B08906-6FCA-B888-36BC-36F656E69C98}"/>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6D5085AC-FB10-EF82-9DC4-F3412DCBDD80}"/>
              </a:ext>
            </a:extLst>
          </p:cNvPr>
          <p:cNvSpPr>
            <a:spLocks noGrp="1"/>
          </p:cNvSpPr>
          <p:nvPr>
            <p:ph sz="half" idx="2"/>
          </p:nvPr>
        </p:nvSpPr>
        <p:spPr>
          <a:xfrm>
            <a:off x="839788" y="3164619"/>
            <a:ext cx="9661374" cy="3025044"/>
          </a:xfrm>
        </p:spPr>
        <p:txBody>
          <a:bodyPr>
            <a:normAutofit/>
          </a:bodyPr>
          <a:lstStyle/>
          <a:p>
            <a:r>
              <a:rPr lang="de-AT" b="1" dirty="0"/>
              <a:t>Drittens:</a:t>
            </a:r>
          </a:p>
          <a:p>
            <a:pPr marL="0" indent="0">
              <a:buNone/>
            </a:pPr>
            <a:r>
              <a:rPr lang="de-AT" dirty="0"/>
              <a:t>Prüfen Sie Ihre Azubi-Anzeigen und Interviewfragen darauf, ob sie wirklich neutral, fair und auf Eignung ausgerichtet sind. (</a:t>
            </a:r>
          </a:p>
        </p:txBody>
      </p:sp>
      <p:sp>
        <p:nvSpPr>
          <p:cNvPr id="8" name="Foliennummernplatzhalter 7">
            <a:extLst>
              <a:ext uri="{FF2B5EF4-FFF2-40B4-BE49-F238E27FC236}">
                <a16:creationId xmlns:a16="http://schemas.microsoft.com/office/drawing/2014/main" id="{92BED1D0-0AAB-9B2B-131B-6C7F4E1AFBA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56</a:t>
            </a:fld>
            <a:endParaRPr lang="de-DE" dirty="0"/>
          </a:p>
        </p:txBody>
      </p:sp>
    </p:spTree>
    <p:extLst>
      <p:ext uri="{BB962C8B-B14F-4D97-AF65-F5344CB8AC3E}">
        <p14:creationId xmlns:p14="http://schemas.microsoft.com/office/powerpoint/2010/main" val="1479625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BE60-57C7-37D2-0366-E967D2FF6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3B94CA-F0A7-02C0-A7A9-6D3CA9FBA24F}"/>
              </a:ext>
            </a:extLst>
          </p:cNvPr>
          <p:cNvSpPr>
            <a:spLocks noGrp="1"/>
          </p:cNvSpPr>
          <p:nvPr>
            <p:ph type="title"/>
          </p:nvPr>
        </p:nvSpPr>
        <p:spPr/>
        <p:txBody>
          <a:bodyPr>
            <a:noAutofit/>
          </a:bodyPr>
          <a:lstStyle/>
          <a:p>
            <a:r>
              <a:rPr lang="de-DE" sz="4600" b="1" dirty="0"/>
              <a:t>Die neue rechtliche Situation ab dem 07.06.2026</a:t>
            </a:r>
          </a:p>
        </p:txBody>
      </p:sp>
      <p:sp>
        <p:nvSpPr>
          <p:cNvPr id="3" name="Textplatzhalter 2">
            <a:extLst>
              <a:ext uri="{FF2B5EF4-FFF2-40B4-BE49-F238E27FC236}">
                <a16:creationId xmlns:a16="http://schemas.microsoft.com/office/drawing/2014/main" id="{74C11149-9C16-3D9D-880B-AF6BB59CD405}"/>
              </a:ext>
            </a:extLst>
          </p:cNvPr>
          <p:cNvSpPr>
            <a:spLocks noGrp="1"/>
          </p:cNvSpPr>
          <p:nvPr>
            <p:ph type="body" idx="1"/>
          </p:nvPr>
        </p:nvSpPr>
        <p:spPr>
          <a:xfrm>
            <a:off x="839788" y="2304592"/>
            <a:ext cx="9661374" cy="556942"/>
          </a:xfrm>
        </p:spPr>
        <p:txBody>
          <a:bodyPr/>
          <a:lstStyle/>
          <a:p>
            <a:r>
              <a:rPr lang="de-DE" dirty="0"/>
              <a:t>Entgelttransparenz-Richtlinie</a:t>
            </a:r>
          </a:p>
        </p:txBody>
      </p:sp>
      <p:sp>
        <p:nvSpPr>
          <p:cNvPr id="4" name="Inhaltsplatzhalter 3">
            <a:extLst>
              <a:ext uri="{FF2B5EF4-FFF2-40B4-BE49-F238E27FC236}">
                <a16:creationId xmlns:a16="http://schemas.microsoft.com/office/drawing/2014/main" id="{9070AA10-B932-0798-DF12-7AE6B471CDA1}"/>
              </a:ext>
            </a:extLst>
          </p:cNvPr>
          <p:cNvSpPr>
            <a:spLocks noGrp="1"/>
          </p:cNvSpPr>
          <p:nvPr>
            <p:ph sz="half" idx="2"/>
          </p:nvPr>
        </p:nvSpPr>
        <p:spPr>
          <a:xfrm>
            <a:off x="839788" y="3164619"/>
            <a:ext cx="9661374" cy="3025044"/>
          </a:xfrm>
        </p:spPr>
        <p:txBody>
          <a:bodyPr>
            <a:normAutofit/>
          </a:bodyPr>
          <a:lstStyle/>
          <a:p>
            <a:r>
              <a:rPr lang="de-AT" b="1" dirty="0"/>
              <a:t>Viertens:</a:t>
            </a:r>
          </a:p>
          <a:p>
            <a:pPr marL="0" indent="0">
              <a:buNone/>
            </a:pPr>
            <a:r>
              <a:rPr lang="de-AT" dirty="0"/>
              <a:t>Machen Sie aus Vergütung kein Tabuthema.</a:t>
            </a:r>
          </a:p>
          <a:p>
            <a:pPr marL="0" indent="0">
              <a:buNone/>
            </a:pPr>
            <a:br>
              <a:rPr lang="de-AT" dirty="0"/>
            </a:br>
            <a:r>
              <a:rPr lang="de-AT" dirty="0"/>
              <a:t>Gerade junge Menschen empfinden Offenheit hier nicht als Problem, sondern als Zeichen von Fairness.</a:t>
            </a:r>
          </a:p>
        </p:txBody>
      </p:sp>
      <p:sp>
        <p:nvSpPr>
          <p:cNvPr id="8" name="Foliennummernplatzhalter 7">
            <a:extLst>
              <a:ext uri="{FF2B5EF4-FFF2-40B4-BE49-F238E27FC236}">
                <a16:creationId xmlns:a16="http://schemas.microsoft.com/office/drawing/2014/main" id="{B2A8910D-1064-009A-574E-AE52DB2120E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57</a:t>
            </a:fld>
            <a:endParaRPr lang="de-DE" dirty="0"/>
          </a:p>
        </p:txBody>
      </p:sp>
    </p:spTree>
    <p:extLst>
      <p:ext uri="{BB962C8B-B14F-4D97-AF65-F5344CB8AC3E}">
        <p14:creationId xmlns:p14="http://schemas.microsoft.com/office/powerpoint/2010/main" val="1821646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FF600-E516-C18F-6FEE-A449662C63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FB19F1-F7FE-4EF0-4331-94424663C226}"/>
              </a:ext>
            </a:extLst>
          </p:cNvPr>
          <p:cNvSpPr>
            <a:spLocks noGrp="1"/>
          </p:cNvSpPr>
          <p:nvPr>
            <p:ph type="title"/>
          </p:nvPr>
        </p:nvSpPr>
        <p:spPr/>
        <p:txBody>
          <a:bodyPr>
            <a:noAutofit/>
          </a:bodyPr>
          <a:lstStyle/>
          <a:p>
            <a:r>
              <a:rPr lang="de-DE" sz="4600" b="1" dirty="0"/>
              <a:t>Mein Extra für Sie:</a:t>
            </a:r>
          </a:p>
        </p:txBody>
      </p:sp>
      <p:sp>
        <p:nvSpPr>
          <p:cNvPr id="8" name="Foliennummernplatzhalter 7">
            <a:extLst>
              <a:ext uri="{FF2B5EF4-FFF2-40B4-BE49-F238E27FC236}">
                <a16:creationId xmlns:a16="http://schemas.microsoft.com/office/drawing/2014/main" id="{9F4162F0-4781-FB59-8409-A2A40E3A49B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58</a:t>
            </a:fld>
            <a:endParaRPr lang="de-DE" dirty="0"/>
          </a:p>
        </p:txBody>
      </p:sp>
      <p:sp>
        <p:nvSpPr>
          <p:cNvPr id="9" name="Inhaltsplatzhalter 8">
            <a:extLst>
              <a:ext uri="{FF2B5EF4-FFF2-40B4-BE49-F238E27FC236}">
                <a16:creationId xmlns:a16="http://schemas.microsoft.com/office/drawing/2014/main" id="{96563566-B301-E4FC-0A81-642A035EBED8}"/>
              </a:ext>
            </a:extLst>
          </p:cNvPr>
          <p:cNvSpPr>
            <a:spLocks noGrp="1"/>
          </p:cNvSpPr>
          <p:nvPr>
            <p:ph sz="half" idx="2"/>
          </p:nvPr>
        </p:nvSpPr>
        <p:spPr>
          <a:xfrm>
            <a:off x="839788" y="3164619"/>
            <a:ext cx="8461230" cy="3025044"/>
          </a:xfrm>
        </p:spPr>
        <p:txBody>
          <a:bodyPr>
            <a:normAutofit/>
          </a:bodyPr>
          <a:lstStyle/>
          <a:p>
            <a:pPr marL="0" indent="0">
              <a:buNone/>
            </a:pPr>
            <a:r>
              <a:rPr lang="de-DE" b="1" dirty="0">
                <a:highlight>
                  <a:srgbClr val="FFFF00"/>
                </a:highlight>
              </a:rPr>
              <a:t>1. Extra-Tipp:</a:t>
            </a:r>
            <a:endParaRPr lang="de-DE" b="1" dirty="0"/>
          </a:p>
        </p:txBody>
      </p:sp>
      <p:pic>
        <p:nvPicPr>
          <p:cNvPr id="6" name="Grafik 5" descr="Themen fￃﾼr Ausbilder&#10;&#10;KI-generierte Inhalte können fehlerhaft sein.">
            <a:extLst>
              <a:ext uri="{FF2B5EF4-FFF2-40B4-BE49-F238E27FC236}">
                <a16:creationId xmlns:a16="http://schemas.microsoft.com/office/drawing/2014/main" id="{C1A74F71-66F6-A202-1F04-9AD90AF4E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952" y="1973241"/>
            <a:ext cx="5330963" cy="3779528"/>
          </a:xfrm>
          <a:prstGeom prst="rect">
            <a:avLst/>
          </a:prstGeom>
        </p:spPr>
      </p:pic>
    </p:spTree>
    <p:extLst>
      <p:ext uri="{BB962C8B-B14F-4D97-AF65-F5344CB8AC3E}">
        <p14:creationId xmlns:p14="http://schemas.microsoft.com/office/powerpoint/2010/main" val="2363146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1EB83-95EC-90A4-7256-CE36212ED5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8F740A-D257-E46C-2E20-E26E7498BB23}"/>
              </a:ext>
            </a:extLst>
          </p:cNvPr>
          <p:cNvSpPr>
            <a:spLocks noGrp="1"/>
          </p:cNvSpPr>
          <p:nvPr>
            <p:ph type="title"/>
          </p:nvPr>
        </p:nvSpPr>
        <p:spPr/>
        <p:txBody>
          <a:bodyPr>
            <a:noAutofit/>
          </a:bodyPr>
          <a:lstStyle/>
          <a:p>
            <a:r>
              <a:rPr lang="de-DE" sz="4600" b="1" dirty="0"/>
              <a:t>Fazit bis hier:</a:t>
            </a:r>
          </a:p>
        </p:txBody>
      </p:sp>
      <p:sp>
        <p:nvSpPr>
          <p:cNvPr id="8" name="Foliennummernplatzhalter 7">
            <a:extLst>
              <a:ext uri="{FF2B5EF4-FFF2-40B4-BE49-F238E27FC236}">
                <a16:creationId xmlns:a16="http://schemas.microsoft.com/office/drawing/2014/main" id="{F6711045-4D5F-5630-11C4-7090CDD06C3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59</a:t>
            </a:fld>
            <a:endParaRPr lang="de-DE" dirty="0"/>
          </a:p>
        </p:txBody>
      </p:sp>
      <p:sp>
        <p:nvSpPr>
          <p:cNvPr id="9" name="Inhaltsplatzhalter 8">
            <a:extLst>
              <a:ext uri="{FF2B5EF4-FFF2-40B4-BE49-F238E27FC236}">
                <a16:creationId xmlns:a16="http://schemas.microsoft.com/office/drawing/2014/main" id="{A7C42EE5-2134-F68C-6186-9E563BB1F24F}"/>
              </a:ext>
            </a:extLst>
          </p:cNvPr>
          <p:cNvSpPr>
            <a:spLocks noGrp="1"/>
          </p:cNvSpPr>
          <p:nvPr>
            <p:ph sz="half" idx="2"/>
          </p:nvPr>
        </p:nvSpPr>
        <p:spPr>
          <a:xfrm>
            <a:off x="839788" y="3164619"/>
            <a:ext cx="8461230" cy="3025044"/>
          </a:xfrm>
        </p:spPr>
        <p:txBody>
          <a:bodyPr>
            <a:normAutofit lnSpcReduction="10000"/>
          </a:bodyPr>
          <a:lstStyle/>
          <a:p>
            <a:pPr marL="0" indent="0">
              <a:buNone/>
            </a:pPr>
            <a:r>
              <a:rPr lang="de-DE" b="1" dirty="0"/>
              <a:t>Was nicht mehr funktioniert:</a:t>
            </a:r>
          </a:p>
          <a:p>
            <a:r>
              <a:rPr lang="de-DE" dirty="0"/>
              <a:t>Standard-Stellenanzeigen à la „Wir suchen engagierte Azubis (m/w/d)“ – zu generisch, nicht ansprechend.</a:t>
            </a:r>
          </a:p>
          <a:p>
            <a:r>
              <a:rPr lang="de-DE" dirty="0"/>
              <a:t>Schwarzes Brett &amp; langweilige Karriereseiten – Azubis sind auf </a:t>
            </a:r>
            <a:r>
              <a:rPr lang="de-DE" dirty="0" err="1"/>
              <a:t>Social</a:t>
            </a:r>
            <a:r>
              <a:rPr lang="de-DE" dirty="0"/>
              <a:t> Media unterwegs!</a:t>
            </a:r>
          </a:p>
          <a:p>
            <a:r>
              <a:rPr lang="de-DE" dirty="0"/>
              <a:t>Komplizierte Bewerbungsprozesse – Wer erstmal 10 Seiten ausfüllen muss, springt ab!</a:t>
            </a:r>
          </a:p>
          <a:p>
            <a:pPr marL="0" indent="0">
              <a:buNone/>
            </a:pPr>
            <a:endParaRPr lang="de-DE" dirty="0"/>
          </a:p>
        </p:txBody>
      </p:sp>
    </p:spTree>
    <p:extLst>
      <p:ext uri="{BB962C8B-B14F-4D97-AF65-F5344CB8AC3E}">
        <p14:creationId xmlns:p14="http://schemas.microsoft.com/office/powerpoint/2010/main" val="2449261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E407B-2985-9BF0-6DD9-54C1F5F938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63B4DB-09D7-D6A2-CA51-A4BD1DB04C83}"/>
              </a:ext>
            </a:extLst>
          </p:cNvPr>
          <p:cNvSpPr>
            <a:spLocks noGrp="1"/>
          </p:cNvSpPr>
          <p:nvPr>
            <p:ph type="title"/>
          </p:nvPr>
        </p:nvSpPr>
        <p:spPr>
          <a:xfrm>
            <a:off x="839788" y="1149120"/>
            <a:ext cx="10515600" cy="1155472"/>
          </a:xfrm>
        </p:spPr>
        <p:txBody>
          <a:bodyPr/>
          <a:lstStyle/>
          <a:p>
            <a:r>
              <a:rPr lang="de-AT" b="1" dirty="0"/>
              <a:t>Der Leidensdruck:</a:t>
            </a:r>
            <a:endParaRPr lang="de-DE" b="1" dirty="0"/>
          </a:p>
        </p:txBody>
      </p:sp>
      <p:sp>
        <p:nvSpPr>
          <p:cNvPr id="3" name="Textplatzhalter 2">
            <a:extLst>
              <a:ext uri="{FF2B5EF4-FFF2-40B4-BE49-F238E27FC236}">
                <a16:creationId xmlns:a16="http://schemas.microsoft.com/office/drawing/2014/main" id="{D3D84CAF-15DE-A5A4-CDD1-AC13F0F5F98C}"/>
              </a:ext>
            </a:extLst>
          </p:cNvPr>
          <p:cNvSpPr>
            <a:spLocks noGrp="1"/>
          </p:cNvSpPr>
          <p:nvPr>
            <p:ph type="body" idx="1"/>
          </p:nvPr>
        </p:nvSpPr>
        <p:spPr>
          <a:xfrm>
            <a:off x="839788" y="2304592"/>
            <a:ext cx="9661374" cy="556942"/>
          </a:xfrm>
        </p:spPr>
        <p:txBody>
          <a:bodyPr/>
          <a:lstStyle/>
          <a:p>
            <a:r>
              <a:rPr lang="de-DE" dirty="0"/>
              <a:t>Was täglich irgendwo passiert</a:t>
            </a:r>
          </a:p>
        </p:txBody>
      </p:sp>
      <p:sp>
        <p:nvSpPr>
          <p:cNvPr id="4" name="Inhaltsplatzhalter 3">
            <a:extLst>
              <a:ext uri="{FF2B5EF4-FFF2-40B4-BE49-F238E27FC236}">
                <a16:creationId xmlns:a16="http://schemas.microsoft.com/office/drawing/2014/main" id="{C83E09EA-ABF4-4976-0168-7CAD46137BFB}"/>
              </a:ext>
            </a:extLst>
          </p:cNvPr>
          <p:cNvSpPr>
            <a:spLocks noGrp="1"/>
          </p:cNvSpPr>
          <p:nvPr>
            <p:ph sz="half" idx="2"/>
          </p:nvPr>
        </p:nvSpPr>
        <p:spPr>
          <a:xfrm>
            <a:off x="839788" y="3164619"/>
            <a:ext cx="9661374" cy="3025044"/>
          </a:xfrm>
        </p:spPr>
        <p:txBody>
          <a:bodyPr>
            <a:normAutofit fontScale="85000" lnSpcReduction="20000"/>
          </a:bodyPr>
          <a:lstStyle/>
          <a:p>
            <a:r>
              <a:rPr lang="de-AT" dirty="0"/>
              <a:t>Sie schalten Anzeigen. </a:t>
            </a:r>
          </a:p>
          <a:p>
            <a:r>
              <a:rPr lang="de-AT" dirty="0"/>
              <a:t>Sie stellen die Ausbildung auf die Karriereseite. </a:t>
            </a:r>
          </a:p>
          <a:p>
            <a:r>
              <a:rPr lang="de-AT" dirty="0"/>
              <a:t>Sie posten vielleicht sogar etwas bei Instagram oder LinkedIn.</a:t>
            </a:r>
          </a:p>
          <a:p>
            <a:pPr marL="0" indent="0">
              <a:buNone/>
            </a:pPr>
            <a:br>
              <a:rPr lang="de-AT" dirty="0"/>
            </a:br>
            <a:r>
              <a:rPr lang="de-AT" dirty="0"/>
              <a:t>Und am Ende passiert … erstaunlich wenig.</a:t>
            </a:r>
          </a:p>
          <a:p>
            <a:pPr marL="0" indent="0">
              <a:buNone/>
            </a:pPr>
            <a:r>
              <a:rPr lang="de-AT" dirty="0"/>
              <a:t>Oder es melden sich Bewerber, bei denen sehr schnell klar ist: Das passt nicht.</a:t>
            </a:r>
            <a:br>
              <a:rPr lang="de-AT" dirty="0"/>
            </a:br>
            <a:endParaRPr lang="de-AT" dirty="0">
              <a:solidFill>
                <a:schemeClr val="accent2"/>
              </a:solidFill>
            </a:endParaRPr>
          </a:p>
          <a:p>
            <a:pPr marL="0" indent="0" algn="r">
              <a:buNone/>
            </a:pPr>
            <a:r>
              <a:rPr lang="de-AT" sz="2400" dirty="0">
                <a:solidFill>
                  <a:srgbClr val="C00000"/>
                </a:solidFill>
              </a:rPr>
              <a:t>Oder … </a:t>
            </a:r>
          </a:p>
          <a:p>
            <a:pPr marL="0" indent="0">
              <a:buNone/>
            </a:pPr>
            <a:endParaRPr lang="de-DE" sz="2000" dirty="0"/>
          </a:p>
        </p:txBody>
      </p:sp>
      <p:sp>
        <p:nvSpPr>
          <p:cNvPr id="8" name="Foliennummernplatzhalter 7">
            <a:extLst>
              <a:ext uri="{FF2B5EF4-FFF2-40B4-BE49-F238E27FC236}">
                <a16:creationId xmlns:a16="http://schemas.microsoft.com/office/drawing/2014/main" id="{1C82A986-B8E4-A12C-A6DC-D6AB633928C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a:t>
            </a:fld>
            <a:endParaRPr lang="de-DE" dirty="0"/>
          </a:p>
        </p:txBody>
      </p:sp>
    </p:spTree>
    <p:extLst>
      <p:ext uri="{BB962C8B-B14F-4D97-AF65-F5344CB8AC3E}">
        <p14:creationId xmlns:p14="http://schemas.microsoft.com/office/powerpoint/2010/main" val="40193497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81A0-95AB-D8A5-3EE8-958B9D12E7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5C1819-9CF2-5366-720C-C7678071C6DB}"/>
              </a:ext>
            </a:extLst>
          </p:cNvPr>
          <p:cNvSpPr>
            <a:spLocks noGrp="1"/>
          </p:cNvSpPr>
          <p:nvPr>
            <p:ph type="title"/>
          </p:nvPr>
        </p:nvSpPr>
        <p:spPr/>
        <p:txBody>
          <a:bodyPr>
            <a:noAutofit/>
          </a:bodyPr>
          <a:lstStyle/>
          <a:p>
            <a:r>
              <a:rPr lang="de-DE" sz="4600" b="1" dirty="0"/>
              <a:t>Fazit bis hier:</a:t>
            </a:r>
          </a:p>
        </p:txBody>
      </p:sp>
      <p:sp>
        <p:nvSpPr>
          <p:cNvPr id="8" name="Foliennummernplatzhalter 7">
            <a:extLst>
              <a:ext uri="{FF2B5EF4-FFF2-40B4-BE49-F238E27FC236}">
                <a16:creationId xmlns:a16="http://schemas.microsoft.com/office/drawing/2014/main" id="{C8F3C0CC-42EC-056A-D17C-FEF2463F9BF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60</a:t>
            </a:fld>
            <a:endParaRPr lang="de-DE" dirty="0"/>
          </a:p>
        </p:txBody>
      </p:sp>
      <p:sp>
        <p:nvSpPr>
          <p:cNvPr id="9" name="Inhaltsplatzhalter 8">
            <a:extLst>
              <a:ext uri="{FF2B5EF4-FFF2-40B4-BE49-F238E27FC236}">
                <a16:creationId xmlns:a16="http://schemas.microsoft.com/office/drawing/2014/main" id="{0036BB62-9E87-5976-E522-B0387BB7D07F}"/>
              </a:ext>
            </a:extLst>
          </p:cNvPr>
          <p:cNvSpPr>
            <a:spLocks noGrp="1"/>
          </p:cNvSpPr>
          <p:nvPr>
            <p:ph sz="half" idx="2"/>
          </p:nvPr>
        </p:nvSpPr>
        <p:spPr>
          <a:xfrm>
            <a:off x="839788" y="3164619"/>
            <a:ext cx="8461230" cy="3025044"/>
          </a:xfrm>
        </p:spPr>
        <p:txBody>
          <a:bodyPr>
            <a:normAutofit fontScale="92500" lnSpcReduction="10000"/>
          </a:bodyPr>
          <a:lstStyle/>
          <a:p>
            <a:pPr marL="0" indent="0">
              <a:buNone/>
            </a:pPr>
            <a:r>
              <a:rPr lang="de-DE" b="1" dirty="0"/>
              <a:t>Ansprache: </a:t>
            </a:r>
          </a:p>
          <a:p>
            <a:r>
              <a:rPr lang="de-DE" dirty="0"/>
              <a:t>Authentisch, kreativ, direkt!</a:t>
            </a:r>
          </a:p>
          <a:p>
            <a:r>
              <a:rPr lang="de-DE" dirty="0"/>
              <a:t>Mehr Bilder &amp; Videos statt nur Text.</a:t>
            </a:r>
          </a:p>
          <a:p>
            <a:r>
              <a:rPr lang="de-DE" dirty="0"/>
              <a:t>Headline statt Standard: „Hey! Lust auf eine Ausbildung mit Zukunft &amp; Spaß? Dann lies weiter!“ oder:</a:t>
            </a:r>
          </a:p>
          <a:p>
            <a:r>
              <a:rPr lang="de-DE" dirty="0"/>
              <a:t>„Hey! Dein Karrierestart mit Zukunft – Werde Teil echter Macherinnen und Macher.</a:t>
            </a:r>
          </a:p>
        </p:txBody>
      </p:sp>
    </p:spTree>
    <p:extLst>
      <p:ext uri="{BB962C8B-B14F-4D97-AF65-F5344CB8AC3E}">
        <p14:creationId xmlns:p14="http://schemas.microsoft.com/office/powerpoint/2010/main" val="580874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99BE-8F91-B2D8-DDEC-DCB6383C4F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E80C3A-9BA1-4817-29CF-088483BE8050}"/>
              </a:ext>
            </a:extLst>
          </p:cNvPr>
          <p:cNvSpPr>
            <a:spLocks noGrp="1"/>
          </p:cNvSpPr>
          <p:nvPr>
            <p:ph type="title"/>
          </p:nvPr>
        </p:nvSpPr>
        <p:spPr/>
        <p:txBody>
          <a:bodyPr>
            <a:noAutofit/>
          </a:bodyPr>
          <a:lstStyle/>
          <a:p>
            <a:r>
              <a:rPr lang="de-DE" sz="4600" b="1" dirty="0"/>
              <a:t>Fazit  bis hier</a:t>
            </a:r>
          </a:p>
        </p:txBody>
      </p:sp>
      <p:sp>
        <p:nvSpPr>
          <p:cNvPr id="8" name="Foliennummernplatzhalter 7">
            <a:extLst>
              <a:ext uri="{FF2B5EF4-FFF2-40B4-BE49-F238E27FC236}">
                <a16:creationId xmlns:a16="http://schemas.microsoft.com/office/drawing/2014/main" id="{74AA8EB1-062D-E2CC-F818-A0873044564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61</a:t>
            </a:fld>
            <a:endParaRPr lang="de-DE" dirty="0"/>
          </a:p>
        </p:txBody>
      </p:sp>
      <p:sp>
        <p:nvSpPr>
          <p:cNvPr id="9" name="Inhaltsplatzhalter 8">
            <a:extLst>
              <a:ext uri="{FF2B5EF4-FFF2-40B4-BE49-F238E27FC236}">
                <a16:creationId xmlns:a16="http://schemas.microsoft.com/office/drawing/2014/main" id="{19B997DD-D5AA-BBFC-A82A-8A1CDD593218}"/>
              </a:ext>
            </a:extLst>
          </p:cNvPr>
          <p:cNvSpPr>
            <a:spLocks noGrp="1"/>
          </p:cNvSpPr>
          <p:nvPr>
            <p:ph sz="half" idx="2"/>
          </p:nvPr>
        </p:nvSpPr>
        <p:spPr>
          <a:xfrm>
            <a:off x="839788" y="3164619"/>
            <a:ext cx="8461230" cy="3025044"/>
          </a:xfrm>
        </p:spPr>
        <p:txBody>
          <a:bodyPr>
            <a:normAutofit/>
          </a:bodyPr>
          <a:lstStyle/>
          <a:p>
            <a:pPr marL="0" indent="0">
              <a:buNone/>
            </a:pPr>
            <a:r>
              <a:rPr lang="de-DE" b="1" dirty="0"/>
              <a:t>Schnelle, einfache Bewerbung:</a:t>
            </a:r>
          </a:p>
          <a:p>
            <a:r>
              <a:rPr lang="de-DE" dirty="0"/>
              <a:t>„In 60 Sekunden bewerben“ per Online-Formular.</a:t>
            </a:r>
          </a:p>
          <a:p>
            <a:r>
              <a:rPr lang="de-DE" dirty="0"/>
              <a:t>Antwort in </a:t>
            </a:r>
            <a:r>
              <a:rPr lang="de-DE" strike="sngStrike" dirty="0"/>
              <a:t>48</a:t>
            </a:r>
            <a:r>
              <a:rPr lang="de-DE" dirty="0"/>
              <a:t> 24 Stunden – sonst sind die Bewerber weg! Formel: </a:t>
            </a:r>
          </a:p>
          <a:p>
            <a:endParaRPr lang="de-DE" dirty="0"/>
          </a:p>
        </p:txBody>
      </p:sp>
    </p:spTree>
    <p:extLst>
      <p:ext uri="{BB962C8B-B14F-4D97-AF65-F5344CB8AC3E}">
        <p14:creationId xmlns:p14="http://schemas.microsoft.com/office/powerpoint/2010/main" val="4010585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E83DD-8FAC-ED48-FDF0-085CD649A4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0C75C3-D807-9B97-45FE-AF7B7C567AB1}"/>
              </a:ext>
            </a:extLst>
          </p:cNvPr>
          <p:cNvSpPr>
            <a:spLocks noGrp="1"/>
          </p:cNvSpPr>
          <p:nvPr>
            <p:ph type="title"/>
          </p:nvPr>
        </p:nvSpPr>
        <p:spPr/>
        <p:txBody>
          <a:bodyPr>
            <a:noAutofit/>
          </a:bodyPr>
          <a:lstStyle/>
          <a:p>
            <a:r>
              <a:rPr lang="de-DE" sz="4600" b="1" dirty="0"/>
              <a:t>Fazit  bis hier</a:t>
            </a:r>
          </a:p>
        </p:txBody>
      </p:sp>
      <p:sp>
        <p:nvSpPr>
          <p:cNvPr id="8" name="Foliennummernplatzhalter 7">
            <a:extLst>
              <a:ext uri="{FF2B5EF4-FFF2-40B4-BE49-F238E27FC236}">
                <a16:creationId xmlns:a16="http://schemas.microsoft.com/office/drawing/2014/main" id="{0DD5698E-45B4-42B4-465D-6A899EB3827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62</a:t>
            </a:fld>
            <a:endParaRPr lang="de-DE" dirty="0"/>
          </a:p>
        </p:txBody>
      </p:sp>
      <p:sp>
        <p:nvSpPr>
          <p:cNvPr id="9" name="Inhaltsplatzhalter 8">
            <a:extLst>
              <a:ext uri="{FF2B5EF4-FFF2-40B4-BE49-F238E27FC236}">
                <a16:creationId xmlns:a16="http://schemas.microsoft.com/office/drawing/2014/main" id="{B2B12288-4404-62DD-0B88-5E54FB34AD59}"/>
              </a:ext>
            </a:extLst>
          </p:cNvPr>
          <p:cNvSpPr>
            <a:spLocks noGrp="1"/>
          </p:cNvSpPr>
          <p:nvPr>
            <p:ph sz="half" idx="2"/>
          </p:nvPr>
        </p:nvSpPr>
        <p:spPr>
          <a:xfrm>
            <a:off x="839788" y="3164619"/>
            <a:ext cx="8461230" cy="3025044"/>
          </a:xfrm>
        </p:spPr>
        <p:txBody>
          <a:bodyPr>
            <a:normAutofit/>
          </a:bodyPr>
          <a:lstStyle/>
          <a:p>
            <a:pPr marL="0" indent="0">
              <a:buNone/>
            </a:pPr>
            <a:r>
              <a:rPr lang="de-DE" b="1" dirty="0"/>
              <a:t>24 – 5 – 2</a:t>
            </a:r>
            <a:br>
              <a:rPr lang="de-DE" dirty="0"/>
            </a:br>
            <a:r>
              <a:rPr lang="de-DE" dirty="0"/>
              <a:t>Heute bewerben, morgen Rückmeldung, diese Woche Kennenlernen, kurz danach Entscheidung.</a:t>
            </a:r>
          </a:p>
        </p:txBody>
      </p:sp>
    </p:spTree>
    <p:extLst>
      <p:ext uri="{BB962C8B-B14F-4D97-AF65-F5344CB8AC3E}">
        <p14:creationId xmlns:p14="http://schemas.microsoft.com/office/powerpoint/2010/main" val="3252810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8E6BA-DAE4-AEBE-2158-4B9A8AA86E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62F52F-F41D-174A-4C90-5B295B8E78E1}"/>
              </a:ext>
            </a:extLst>
          </p:cNvPr>
          <p:cNvSpPr>
            <a:spLocks noGrp="1"/>
          </p:cNvSpPr>
          <p:nvPr>
            <p:ph type="title"/>
          </p:nvPr>
        </p:nvSpPr>
        <p:spPr/>
        <p:txBody>
          <a:bodyPr>
            <a:noAutofit/>
          </a:bodyPr>
          <a:lstStyle/>
          <a:p>
            <a:r>
              <a:rPr lang="de-DE" sz="4600" b="1" dirty="0"/>
              <a:t>Fazit bis hier:</a:t>
            </a:r>
          </a:p>
        </p:txBody>
      </p:sp>
      <p:sp>
        <p:nvSpPr>
          <p:cNvPr id="8" name="Foliennummernplatzhalter 7">
            <a:extLst>
              <a:ext uri="{FF2B5EF4-FFF2-40B4-BE49-F238E27FC236}">
                <a16:creationId xmlns:a16="http://schemas.microsoft.com/office/drawing/2014/main" id="{8EC91B85-13B8-185D-492F-CA41B905133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63</a:t>
            </a:fld>
            <a:endParaRPr lang="de-DE" dirty="0"/>
          </a:p>
        </p:txBody>
      </p:sp>
      <p:sp>
        <p:nvSpPr>
          <p:cNvPr id="9" name="Inhaltsplatzhalter 8">
            <a:extLst>
              <a:ext uri="{FF2B5EF4-FFF2-40B4-BE49-F238E27FC236}">
                <a16:creationId xmlns:a16="http://schemas.microsoft.com/office/drawing/2014/main" id="{C77E5217-F511-87A8-3E37-6AFBA9825BB0}"/>
              </a:ext>
            </a:extLst>
          </p:cNvPr>
          <p:cNvSpPr>
            <a:spLocks noGrp="1"/>
          </p:cNvSpPr>
          <p:nvPr>
            <p:ph sz="half" idx="2"/>
          </p:nvPr>
        </p:nvSpPr>
        <p:spPr>
          <a:xfrm>
            <a:off x="839788" y="3164619"/>
            <a:ext cx="8461230" cy="3025044"/>
          </a:xfrm>
        </p:spPr>
        <p:txBody>
          <a:bodyPr>
            <a:normAutofit/>
          </a:bodyPr>
          <a:lstStyle/>
          <a:p>
            <a:pPr marL="0" indent="0">
              <a:buNone/>
            </a:pPr>
            <a:r>
              <a:rPr lang="de-DE" b="1" dirty="0"/>
              <a:t>Nicht</a:t>
            </a:r>
            <a:r>
              <a:rPr lang="de-DE" dirty="0"/>
              <a:t> … „Bitte senden Sie uns Ihre vollständigen Bewerbungsunterlagen mit Motivationsschreiben, Zeugnissen &amp; Lebenslauf.“</a:t>
            </a:r>
          </a:p>
          <a:p>
            <a:pPr marL="0" indent="0">
              <a:buNone/>
            </a:pPr>
            <a:r>
              <a:rPr lang="de-DE" b="1" dirty="0"/>
              <a:t>Besser</a:t>
            </a:r>
            <a:r>
              <a:rPr lang="de-DE" dirty="0"/>
              <a:t>: „Schick uns eine kurze WhatsApp-Nachricht oder bewirb dich in 60 Sekunden hier!“</a:t>
            </a:r>
          </a:p>
          <a:p>
            <a:pPr marL="0" indent="0">
              <a:buNone/>
            </a:pPr>
            <a:r>
              <a:rPr lang="de-DE" dirty="0"/>
              <a:t>Praxis-Beispiel:</a:t>
            </a:r>
          </a:p>
        </p:txBody>
      </p:sp>
      <p:sp>
        <p:nvSpPr>
          <p:cNvPr id="4" name="Verbotsymbol 3">
            <a:extLst>
              <a:ext uri="{FF2B5EF4-FFF2-40B4-BE49-F238E27FC236}">
                <a16:creationId xmlns:a16="http://schemas.microsoft.com/office/drawing/2014/main" id="{52138E02-D562-407B-3786-7E9AFFD82869}"/>
              </a:ext>
            </a:extLst>
          </p:cNvPr>
          <p:cNvSpPr/>
          <p:nvPr/>
        </p:nvSpPr>
        <p:spPr>
          <a:xfrm>
            <a:off x="10124176" y="3285301"/>
            <a:ext cx="563418" cy="626588"/>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 name="Smiley 5">
            <a:extLst>
              <a:ext uri="{FF2B5EF4-FFF2-40B4-BE49-F238E27FC236}">
                <a16:creationId xmlns:a16="http://schemas.microsoft.com/office/drawing/2014/main" id="{F67F5992-3ECF-EC54-1D4C-25C85455DEFE}"/>
              </a:ext>
            </a:extLst>
          </p:cNvPr>
          <p:cNvSpPr/>
          <p:nvPr/>
        </p:nvSpPr>
        <p:spPr>
          <a:xfrm>
            <a:off x="10101082" y="4658016"/>
            <a:ext cx="586512" cy="556942"/>
          </a:xfrm>
          <a:prstGeom prst="smileyFac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13820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CC524-1AD8-D349-F4E9-0EB4AA19E0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70B22A-2123-21D6-8940-E25B575AC909}"/>
              </a:ext>
            </a:extLst>
          </p:cNvPr>
          <p:cNvSpPr>
            <a:spLocks noGrp="1"/>
          </p:cNvSpPr>
          <p:nvPr>
            <p:ph type="title"/>
          </p:nvPr>
        </p:nvSpPr>
        <p:spPr/>
        <p:txBody>
          <a:bodyPr>
            <a:noAutofit/>
          </a:bodyPr>
          <a:lstStyle/>
          <a:p>
            <a:r>
              <a:rPr lang="de-DE" sz="4600" b="1" dirty="0"/>
              <a:t>Die 3 größten Herausforderungen im Azubi-Recruiting</a:t>
            </a:r>
          </a:p>
        </p:txBody>
      </p:sp>
      <p:sp>
        <p:nvSpPr>
          <p:cNvPr id="3" name="Textplatzhalter 2">
            <a:extLst>
              <a:ext uri="{FF2B5EF4-FFF2-40B4-BE49-F238E27FC236}">
                <a16:creationId xmlns:a16="http://schemas.microsoft.com/office/drawing/2014/main" id="{7552629C-DF57-5080-332C-E39A38C2F6ED}"/>
              </a:ext>
            </a:extLst>
          </p:cNvPr>
          <p:cNvSpPr>
            <a:spLocks noGrp="1"/>
          </p:cNvSpPr>
          <p:nvPr>
            <p:ph type="body" idx="1"/>
          </p:nvPr>
        </p:nvSpPr>
        <p:spPr>
          <a:xfrm>
            <a:off x="839788" y="2304592"/>
            <a:ext cx="9661374" cy="556942"/>
          </a:xfrm>
        </p:spPr>
        <p:txBody>
          <a:bodyPr>
            <a:normAutofit fontScale="85000" lnSpcReduction="20000"/>
          </a:bodyPr>
          <a:lstStyle/>
          <a:p>
            <a:r>
              <a:rPr lang="de-DE" dirty="0">
                <a:solidFill>
                  <a:srgbClr val="FF0000"/>
                </a:solidFill>
              </a:rPr>
              <a:t>Herausforderung 3: Falsche oder langweilige Ansprache – Klassische Wege funktionieren nicht mehr</a:t>
            </a:r>
          </a:p>
        </p:txBody>
      </p:sp>
      <p:sp>
        <p:nvSpPr>
          <p:cNvPr id="8" name="Foliennummernplatzhalter 7">
            <a:extLst>
              <a:ext uri="{FF2B5EF4-FFF2-40B4-BE49-F238E27FC236}">
                <a16:creationId xmlns:a16="http://schemas.microsoft.com/office/drawing/2014/main" id="{3DD0187C-C0A3-815D-23C7-EA29EF70F51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64</a:t>
            </a:fld>
            <a:endParaRPr lang="de-DE" dirty="0"/>
          </a:p>
        </p:txBody>
      </p:sp>
      <p:sp>
        <p:nvSpPr>
          <p:cNvPr id="9" name="Inhaltsplatzhalter 8">
            <a:extLst>
              <a:ext uri="{FF2B5EF4-FFF2-40B4-BE49-F238E27FC236}">
                <a16:creationId xmlns:a16="http://schemas.microsoft.com/office/drawing/2014/main" id="{1B5EF0C8-7733-272D-2E4B-0639FABCCDCF}"/>
              </a:ext>
            </a:extLst>
          </p:cNvPr>
          <p:cNvSpPr>
            <a:spLocks noGrp="1"/>
          </p:cNvSpPr>
          <p:nvPr>
            <p:ph sz="half" idx="2"/>
          </p:nvPr>
        </p:nvSpPr>
        <p:spPr>
          <a:xfrm>
            <a:off x="839788" y="3164619"/>
            <a:ext cx="8461230" cy="3025044"/>
          </a:xfrm>
        </p:spPr>
        <p:txBody>
          <a:bodyPr>
            <a:normAutofit/>
          </a:bodyPr>
          <a:lstStyle/>
          <a:p>
            <a:pPr marL="0" indent="0">
              <a:buNone/>
            </a:pPr>
            <a:r>
              <a:rPr lang="de-DE" b="1" dirty="0"/>
              <a:t>Praxis-Beispiel:</a:t>
            </a:r>
          </a:p>
          <a:p>
            <a:pPr marL="0" indent="0">
              <a:buNone/>
            </a:pPr>
            <a:r>
              <a:rPr lang="de-DE" dirty="0"/>
              <a:t>Die Bäckerei Wimmer setzt auf WhatsApp-Bewerbungen. Ergebnis: 30 % mehr Bewerbungen als mit klassischen Wegen.</a:t>
            </a:r>
          </a:p>
          <a:p>
            <a:pPr marL="0" indent="0">
              <a:buNone/>
            </a:pPr>
            <a:r>
              <a:rPr lang="de-DE" b="1" dirty="0">
                <a:solidFill>
                  <a:schemeClr val="accent6"/>
                </a:solidFill>
              </a:rPr>
              <a:t>Deshalb:</a:t>
            </a:r>
          </a:p>
        </p:txBody>
      </p:sp>
    </p:spTree>
    <p:extLst>
      <p:ext uri="{BB962C8B-B14F-4D97-AF65-F5344CB8AC3E}">
        <p14:creationId xmlns:p14="http://schemas.microsoft.com/office/powerpoint/2010/main" val="4121267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A44B5-3073-B093-F5ED-7C6DDA9BF3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104A8D-D2E5-ED1B-0D6C-1971AA83DF8D}"/>
              </a:ext>
            </a:extLst>
          </p:cNvPr>
          <p:cNvSpPr>
            <a:spLocks noGrp="1"/>
          </p:cNvSpPr>
          <p:nvPr>
            <p:ph type="title"/>
          </p:nvPr>
        </p:nvSpPr>
        <p:spPr/>
        <p:txBody>
          <a:bodyPr>
            <a:noAutofit/>
          </a:bodyPr>
          <a:lstStyle/>
          <a:p>
            <a:r>
              <a:rPr lang="de-DE" sz="4600" b="1" dirty="0"/>
              <a:t>Die 3 größten Herausforderungen im Azubi-Recruiting</a:t>
            </a:r>
          </a:p>
        </p:txBody>
      </p:sp>
      <p:sp>
        <p:nvSpPr>
          <p:cNvPr id="3" name="Textplatzhalter 2">
            <a:extLst>
              <a:ext uri="{FF2B5EF4-FFF2-40B4-BE49-F238E27FC236}">
                <a16:creationId xmlns:a16="http://schemas.microsoft.com/office/drawing/2014/main" id="{F0729226-9EBA-2944-0947-D95055F48BF1}"/>
              </a:ext>
            </a:extLst>
          </p:cNvPr>
          <p:cNvSpPr>
            <a:spLocks noGrp="1"/>
          </p:cNvSpPr>
          <p:nvPr>
            <p:ph type="body" idx="1"/>
          </p:nvPr>
        </p:nvSpPr>
        <p:spPr>
          <a:xfrm>
            <a:off x="839788" y="2304592"/>
            <a:ext cx="9661374" cy="556942"/>
          </a:xfrm>
        </p:spPr>
        <p:txBody>
          <a:bodyPr>
            <a:normAutofit fontScale="85000" lnSpcReduction="20000"/>
          </a:bodyPr>
          <a:lstStyle/>
          <a:p>
            <a:r>
              <a:rPr lang="de-DE" dirty="0">
                <a:solidFill>
                  <a:srgbClr val="FF0000"/>
                </a:solidFill>
              </a:rPr>
              <a:t>Herausforderung 3: Falsche oder langweilige Ansprache – Klassische Wege funktionieren nicht mehr</a:t>
            </a:r>
          </a:p>
        </p:txBody>
      </p:sp>
      <p:sp>
        <p:nvSpPr>
          <p:cNvPr id="8" name="Foliennummernplatzhalter 7">
            <a:extLst>
              <a:ext uri="{FF2B5EF4-FFF2-40B4-BE49-F238E27FC236}">
                <a16:creationId xmlns:a16="http://schemas.microsoft.com/office/drawing/2014/main" id="{09268C7F-E665-E5FC-D5C3-B83ACC2DD85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65</a:t>
            </a:fld>
            <a:endParaRPr lang="de-DE" dirty="0"/>
          </a:p>
        </p:txBody>
      </p:sp>
      <p:sp>
        <p:nvSpPr>
          <p:cNvPr id="9" name="Inhaltsplatzhalter 8">
            <a:extLst>
              <a:ext uri="{FF2B5EF4-FFF2-40B4-BE49-F238E27FC236}">
                <a16:creationId xmlns:a16="http://schemas.microsoft.com/office/drawing/2014/main" id="{A1999ECF-0131-7F5D-2517-1C8576E71072}"/>
              </a:ext>
            </a:extLst>
          </p:cNvPr>
          <p:cNvSpPr>
            <a:spLocks noGrp="1"/>
          </p:cNvSpPr>
          <p:nvPr>
            <p:ph sz="half" idx="2"/>
          </p:nvPr>
        </p:nvSpPr>
        <p:spPr>
          <a:xfrm>
            <a:off x="839788" y="3164619"/>
            <a:ext cx="8461230" cy="3025044"/>
          </a:xfrm>
        </p:spPr>
        <p:txBody>
          <a:bodyPr>
            <a:normAutofit/>
          </a:bodyPr>
          <a:lstStyle/>
          <a:p>
            <a:pPr marL="0" indent="0">
              <a:buNone/>
            </a:pPr>
            <a:r>
              <a:rPr lang="de-DE" b="1" dirty="0">
                <a:solidFill>
                  <a:schemeClr val="accent6"/>
                </a:solidFill>
              </a:rPr>
              <a:t>Fazit:</a:t>
            </a:r>
          </a:p>
          <a:p>
            <a:pPr>
              <a:buFont typeface="Wingdings" panose="05000000000000000000" pitchFamily="2" charset="2"/>
              <a:buChar char="ü"/>
            </a:pPr>
            <a:r>
              <a:rPr lang="de-DE" dirty="0"/>
              <a:t>Verabschieden Sie sich von alten Methoden!</a:t>
            </a:r>
          </a:p>
          <a:p>
            <a:pPr>
              <a:buFont typeface="Wingdings" panose="05000000000000000000" pitchFamily="2" charset="2"/>
              <a:buChar char="ü"/>
            </a:pPr>
            <a:r>
              <a:rPr lang="de-DE" dirty="0"/>
              <a:t> Denken Sie wie ein Marketer: Sie müssen Azubis für sich begeistern!</a:t>
            </a:r>
          </a:p>
          <a:p>
            <a:pPr>
              <a:buFont typeface="Wingdings" panose="05000000000000000000" pitchFamily="2" charset="2"/>
              <a:buChar char="ü"/>
            </a:pPr>
            <a:r>
              <a:rPr lang="de-DE" dirty="0"/>
              <a:t> Bleiben Sie flexibel, digital und kreativ – dann werden Sie zum Azubi-Magneten!</a:t>
            </a:r>
          </a:p>
        </p:txBody>
      </p:sp>
    </p:spTree>
    <p:extLst>
      <p:ext uri="{BB962C8B-B14F-4D97-AF65-F5344CB8AC3E}">
        <p14:creationId xmlns:p14="http://schemas.microsoft.com/office/powerpoint/2010/main" val="42011386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F5DED-AEFE-2D03-B0D1-9A38A5FE68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02F8A8-467E-4241-874C-2800779448ED}"/>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0D9F9314-CF3B-1C71-9410-B90AE288E796}"/>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901AB5DE-0397-1153-E82C-9816E3D2EEB9}"/>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66</a:t>
            </a:fld>
            <a:endParaRPr lang="de-DE" dirty="0"/>
          </a:p>
        </p:txBody>
      </p:sp>
      <p:sp>
        <p:nvSpPr>
          <p:cNvPr id="5" name="Inhaltsplatzhalter 4">
            <a:extLst>
              <a:ext uri="{FF2B5EF4-FFF2-40B4-BE49-F238E27FC236}">
                <a16:creationId xmlns:a16="http://schemas.microsoft.com/office/drawing/2014/main" id="{864E0C1D-492D-D7BC-FC88-6DC097C0324E}"/>
              </a:ext>
            </a:extLst>
          </p:cNvPr>
          <p:cNvSpPr>
            <a:spLocks noGrp="1"/>
          </p:cNvSpPr>
          <p:nvPr>
            <p:ph sz="half" idx="2"/>
          </p:nvPr>
        </p:nvSpPr>
        <p:spPr>
          <a:xfrm>
            <a:off x="839788" y="3164619"/>
            <a:ext cx="7934757" cy="3025044"/>
          </a:xfrm>
        </p:spPr>
        <p:txBody>
          <a:bodyPr>
            <a:normAutofit fontScale="77500" lnSpcReduction="20000"/>
          </a:bodyPr>
          <a:lstStyle/>
          <a:p>
            <a:pPr marL="0" indent="0">
              <a:buNone/>
            </a:pPr>
            <a:r>
              <a:rPr lang="de-DE" dirty="0"/>
              <a:t>Hintergrund:</a:t>
            </a:r>
          </a:p>
          <a:p>
            <a:pPr marL="0" indent="0">
              <a:buNone/>
            </a:pPr>
            <a:r>
              <a:rPr lang="de-DE" dirty="0"/>
              <a:t>Gen Z sucht nicht aktiv nach Jobs auf Karriereseiten – sie entdeckt sie auf </a:t>
            </a:r>
            <a:r>
              <a:rPr lang="de-DE" dirty="0" err="1"/>
              <a:t>Social</a:t>
            </a:r>
            <a:r>
              <a:rPr lang="de-DE" dirty="0"/>
              <a:t> Media!</a:t>
            </a:r>
          </a:p>
          <a:p>
            <a:r>
              <a:rPr lang="de-DE" dirty="0"/>
              <a:t>IW-/Bertelsmann-Auswertung: 6</a:t>
            </a:r>
            <a:r>
              <a:rPr lang="de-DE" b="1" dirty="0"/>
              <a:t>1,9 %</a:t>
            </a:r>
            <a:r>
              <a:rPr lang="de-DE" dirty="0"/>
              <a:t> der jungen Menschen nutzen Social-Media-Kanäle bei der Ausbildungsplatzsuche „oft“ oder „manchmal“.</a:t>
            </a:r>
          </a:p>
          <a:p>
            <a:r>
              <a:rPr lang="de-DE" b="1" dirty="0"/>
              <a:t>Instagram</a:t>
            </a:r>
            <a:r>
              <a:rPr lang="de-DE" dirty="0"/>
              <a:t> liegt vorn (57,9 %). Dann </a:t>
            </a:r>
            <a:r>
              <a:rPr lang="de-DE" b="1" dirty="0"/>
              <a:t>YouTube (46,9). Dann TikTok (30,4)-</a:t>
            </a:r>
            <a:r>
              <a:rPr lang="de-DE" dirty="0"/>
              <a:t> ist relevant, aber nicht der wichtigste Kanal. Konkret suchten </a:t>
            </a:r>
            <a:r>
              <a:rPr lang="de-DE" b="1" dirty="0"/>
              <a:t>57,9 %</a:t>
            </a:r>
            <a:r>
              <a:rPr lang="de-DE" dirty="0"/>
              <a:t> über Instagram, </a:t>
            </a:r>
            <a:r>
              <a:rPr lang="de-DE" b="1" dirty="0"/>
              <a:t>46,9 %</a:t>
            </a:r>
            <a:r>
              <a:rPr lang="de-DE" dirty="0"/>
              <a:t> über YouTube und </a:t>
            </a:r>
            <a:r>
              <a:rPr lang="de-DE" b="1" dirty="0"/>
              <a:t>30,4 %</a:t>
            </a:r>
            <a:r>
              <a:rPr lang="de-DE" dirty="0"/>
              <a:t> über TikTok nach Ausbildungsangeboten. </a:t>
            </a:r>
          </a:p>
        </p:txBody>
      </p:sp>
      <p:sp>
        <p:nvSpPr>
          <p:cNvPr id="6" name="Textfeld 5">
            <a:extLst>
              <a:ext uri="{FF2B5EF4-FFF2-40B4-BE49-F238E27FC236}">
                <a16:creationId xmlns:a16="http://schemas.microsoft.com/office/drawing/2014/main" id="{78BF0C05-BB00-8DE8-0B79-3C5B74034162}"/>
              </a:ext>
            </a:extLst>
          </p:cNvPr>
          <p:cNvSpPr txBox="1"/>
          <p:nvPr/>
        </p:nvSpPr>
        <p:spPr>
          <a:xfrm>
            <a:off x="6793742" y="6002893"/>
            <a:ext cx="6132944" cy="369332"/>
          </a:xfrm>
          <a:prstGeom prst="rect">
            <a:avLst/>
          </a:prstGeom>
          <a:noFill/>
        </p:spPr>
        <p:txBody>
          <a:bodyPr wrap="square">
            <a:spAutoFit/>
          </a:bodyPr>
          <a:lstStyle/>
          <a:p>
            <a:r>
              <a:rPr lang="de-DE" dirty="0"/>
              <a:t>Deshalb:</a:t>
            </a:r>
          </a:p>
        </p:txBody>
      </p:sp>
    </p:spTree>
    <p:extLst>
      <p:ext uri="{BB962C8B-B14F-4D97-AF65-F5344CB8AC3E}">
        <p14:creationId xmlns:p14="http://schemas.microsoft.com/office/powerpoint/2010/main" val="956227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378C1-4D4F-BE8C-71D4-C82F7815F6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8F1EFD-9760-3942-2215-84BE1593D3F3}"/>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8C1465E8-97A6-34B4-54B7-A8EABFD7BFCC}"/>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BFDEFC63-15FF-B7A4-77D2-B920DB5EE9F2}"/>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67</a:t>
            </a:fld>
            <a:endParaRPr lang="de-DE" dirty="0"/>
          </a:p>
        </p:txBody>
      </p:sp>
      <p:sp>
        <p:nvSpPr>
          <p:cNvPr id="5" name="Inhaltsplatzhalter 4">
            <a:extLst>
              <a:ext uri="{FF2B5EF4-FFF2-40B4-BE49-F238E27FC236}">
                <a16:creationId xmlns:a16="http://schemas.microsoft.com/office/drawing/2014/main" id="{0C133235-D6A4-617B-E0D3-F99FAEC3416F}"/>
              </a:ext>
            </a:extLst>
          </p:cNvPr>
          <p:cNvSpPr>
            <a:spLocks noGrp="1"/>
          </p:cNvSpPr>
          <p:nvPr>
            <p:ph sz="half" idx="2"/>
          </p:nvPr>
        </p:nvSpPr>
        <p:spPr>
          <a:xfrm>
            <a:off x="839788" y="3164619"/>
            <a:ext cx="7934757" cy="3025044"/>
          </a:xfrm>
        </p:spPr>
        <p:txBody>
          <a:bodyPr>
            <a:normAutofit/>
          </a:bodyPr>
          <a:lstStyle/>
          <a:p>
            <a:pPr marL="0" indent="0">
              <a:buNone/>
            </a:pPr>
            <a:r>
              <a:rPr lang="de-DE" b="1" dirty="0"/>
              <a:t>Azubi-Recruiting 2026 heißt:</a:t>
            </a:r>
            <a:br>
              <a:rPr lang="de-DE" dirty="0"/>
            </a:br>
            <a:r>
              <a:rPr lang="de-DE" dirty="0"/>
              <a:t>Karriereseite ja – aber </a:t>
            </a:r>
            <a:r>
              <a:rPr lang="de-DE" dirty="0" err="1"/>
              <a:t>Social</a:t>
            </a:r>
            <a:r>
              <a:rPr lang="de-DE" dirty="0"/>
              <a:t> Media mitdenken.</a:t>
            </a:r>
            <a:br>
              <a:rPr lang="de-DE" dirty="0"/>
            </a:br>
            <a:r>
              <a:rPr lang="de-DE" dirty="0"/>
              <a:t>Instagram und YouTube sind Pflicht, TikTok kann zusätzlich spannend sein.</a:t>
            </a:r>
            <a:br>
              <a:rPr lang="de-DE" dirty="0"/>
            </a:br>
            <a:endParaRPr lang="de-DE" dirty="0"/>
          </a:p>
          <a:p>
            <a:pPr marL="0" indent="0">
              <a:buNone/>
            </a:pPr>
            <a:r>
              <a:rPr lang="de-DE" dirty="0"/>
              <a:t>Nicht wer nur sichtbar ist, gewinnt – sondern wer auf den richtigen Kanälen auffindbar ist. Und:</a:t>
            </a:r>
          </a:p>
        </p:txBody>
      </p:sp>
      <p:sp>
        <p:nvSpPr>
          <p:cNvPr id="6" name="Textfeld 5">
            <a:extLst>
              <a:ext uri="{FF2B5EF4-FFF2-40B4-BE49-F238E27FC236}">
                <a16:creationId xmlns:a16="http://schemas.microsoft.com/office/drawing/2014/main" id="{FDFF2165-3BC0-B1FD-18E8-423F49848D16}"/>
              </a:ext>
            </a:extLst>
          </p:cNvPr>
          <p:cNvSpPr txBox="1"/>
          <p:nvPr/>
        </p:nvSpPr>
        <p:spPr>
          <a:xfrm>
            <a:off x="6793742" y="6002893"/>
            <a:ext cx="6132944" cy="369332"/>
          </a:xfrm>
          <a:prstGeom prst="rect">
            <a:avLst/>
          </a:prstGeom>
          <a:noFill/>
        </p:spPr>
        <p:txBody>
          <a:bodyPr wrap="square">
            <a:spAutoFit/>
          </a:bodyPr>
          <a:lstStyle/>
          <a:p>
            <a:r>
              <a:rPr lang="de-DE" dirty="0"/>
              <a:t>Deshalb:</a:t>
            </a:r>
          </a:p>
        </p:txBody>
      </p:sp>
    </p:spTree>
    <p:extLst>
      <p:ext uri="{BB962C8B-B14F-4D97-AF65-F5344CB8AC3E}">
        <p14:creationId xmlns:p14="http://schemas.microsoft.com/office/powerpoint/2010/main" val="2912246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A99B3-54A0-2989-9724-0F33A4D129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22353B-355A-E158-F679-50953BEBB378}"/>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DD59D447-BB81-C833-DE44-BCA8DB49C172}"/>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24E205E5-38CB-365D-1D86-EC93A9A7DCF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68</a:t>
            </a:fld>
            <a:endParaRPr lang="de-DE" dirty="0"/>
          </a:p>
        </p:txBody>
      </p:sp>
      <p:sp>
        <p:nvSpPr>
          <p:cNvPr id="5" name="Inhaltsplatzhalter 4">
            <a:extLst>
              <a:ext uri="{FF2B5EF4-FFF2-40B4-BE49-F238E27FC236}">
                <a16:creationId xmlns:a16="http://schemas.microsoft.com/office/drawing/2014/main" id="{8871CDF8-8C60-BE50-7DB5-24AB0385E985}"/>
              </a:ext>
            </a:extLst>
          </p:cNvPr>
          <p:cNvSpPr>
            <a:spLocks noGrp="1"/>
          </p:cNvSpPr>
          <p:nvPr>
            <p:ph sz="half" idx="2"/>
          </p:nvPr>
        </p:nvSpPr>
        <p:spPr>
          <a:xfrm>
            <a:off x="839788" y="3164619"/>
            <a:ext cx="7934757" cy="3025044"/>
          </a:xfrm>
        </p:spPr>
        <p:txBody>
          <a:bodyPr>
            <a:normAutofit/>
          </a:bodyPr>
          <a:lstStyle/>
          <a:p>
            <a:r>
              <a:rPr lang="de-AT" dirty="0"/>
              <a:t>Nicht sofort die perfekte Bewerbung.</a:t>
            </a:r>
            <a:br>
              <a:rPr lang="de-AT" dirty="0"/>
            </a:br>
            <a:r>
              <a:rPr lang="de-AT" dirty="0"/>
              <a:t>Sondern erst einmal einen einfachen Kontakt.</a:t>
            </a:r>
          </a:p>
          <a:p>
            <a:pPr marL="0" indent="0">
              <a:buNone/>
            </a:pPr>
            <a:endParaRPr lang="de-AT" dirty="0"/>
          </a:p>
          <a:p>
            <a:pPr marL="0" indent="0">
              <a:buNone/>
            </a:pPr>
            <a:r>
              <a:rPr lang="de-AT" dirty="0"/>
              <a:t>Zum Beispiel so:</a:t>
            </a:r>
          </a:p>
          <a:p>
            <a:pPr marL="0" indent="0">
              <a:buNone/>
            </a:pPr>
            <a:endParaRPr lang="de-DE" dirty="0"/>
          </a:p>
        </p:txBody>
      </p:sp>
    </p:spTree>
    <p:extLst>
      <p:ext uri="{BB962C8B-B14F-4D97-AF65-F5344CB8AC3E}">
        <p14:creationId xmlns:p14="http://schemas.microsoft.com/office/powerpoint/2010/main" val="570086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6309-26EE-8E2C-6176-CC9F5D49B2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672674-43DF-818B-CA88-143A9B29768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4A27667-4E2C-4EB3-95F8-66319968F411}"/>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07F43D00-7602-20F6-35F5-F61542521A6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69</a:t>
            </a:fld>
            <a:endParaRPr lang="de-DE" dirty="0"/>
          </a:p>
        </p:txBody>
      </p:sp>
      <p:sp>
        <p:nvSpPr>
          <p:cNvPr id="5" name="Inhaltsplatzhalter 4">
            <a:extLst>
              <a:ext uri="{FF2B5EF4-FFF2-40B4-BE49-F238E27FC236}">
                <a16:creationId xmlns:a16="http://schemas.microsoft.com/office/drawing/2014/main" id="{988E2FFB-9152-AADD-8F6F-8FF84C0EFDBA}"/>
              </a:ext>
            </a:extLst>
          </p:cNvPr>
          <p:cNvSpPr>
            <a:spLocks noGrp="1"/>
          </p:cNvSpPr>
          <p:nvPr>
            <p:ph sz="half" idx="2"/>
          </p:nvPr>
        </p:nvSpPr>
        <p:spPr>
          <a:xfrm>
            <a:off x="839788" y="3164619"/>
            <a:ext cx="7934757" cy="3025044"/>
          </a:xfrm>
        </p:spPr>
        <p:txBody>
          <a:bodyPr>
            <a:normAutofit fontScale="85000" lnSpcReduction="20000"/>
          </a:bodyPr>
          <a:lstStyle/>
          <a:p>
            <a:pPr marL="0" indent="0">
              <a:buNone/>
            </a:pPr>
            <a:r>
              <a:rPr lang="de-AT" i="1" dirty="0"/>
              <a:t>„Interessiert? Dann schicken Sie uns einfach Ihren Namen und Ihre Handynummer.“ </a:t>
            </a:r>
            <a:r>
              <a:rPr lang="de-AT" dirty="0"/>
              <a:t>Oder:</a:t>
            </a:r>
          </a:p>
          <a:p>
            <a:pPr marL="0" indent="0">
              <a:buNone/>
            </a:pPr>
            <a:br>
              <a:rPr lang="de-AT" dirty="0"/>
            </a:br>
            <a:r>
              <a:rPr lang="de-AT" i="1" dirty="0"/>
              <a:t>„Ein Klick reicht – wir melden uns.“ </a:t>
            </a:r>
            <a:r>
              <a:rPr lang="de-AT" dirty="0"/>
              <a:t>Oder:</a:t>
            </a:r>
            <a:br>
              <a:rPr lang="de-AT" dirty="0"/>
            </a:br>
            <a:endParaRPr lang="de-AT" dirty="0"/>
          </a:p>
          <a:p>
            <a:pPr marL="0" indent="0">
              <a:buNone/>
            </a:pPr>
            <a:r>
              <a:rPr lang="de-AT" i="1" dirty="0"/>
              <a:t>„Erst Kennenlernen, dann Unterlagen.“ </a:t>
            </a:r>
            <a:r>
              <a:rPr lang="de-AT" dirty="0"/>
              <a:t>Oder:</a:t>
            </a:r>
          </a:p>
          <a:p>
            <a:pPr marL="0" indent="0">
              <a:buNone/>
            </a:pPr>
            <a:br>
              <a:rPr lang="de-AT" dirty="0"/>
            </a:br>
            <a:r>
              <a:rPr lang="de-AT" i="1" dirty="0"/>
              <a:t>„Bewerbung in 60 Sekunden.“</a:t>
            </a:r>
          </a:p>
          <a:p>
            <a:pPr marL="0" indent="0" algn="r">
              <a:buNone/>
            </a:pPr>
            <a:r>
              <a:rPr lang="de-AT" i="1" dirty="0"/>
              <a:t>                             </a:t>
            </a:r>
            <a:r>
              <a:rPr lang="de-AT" sz="2600" dirty="0">
                <a:solidFill>
                  <a:srgbClr val="C00000"/>
                </a:solidFill>
              </a:rPr>
              <a:t>Praxisbeispiele:</a:t>
            </a:r>
          </a:p>
          <a:p>
            <a:pPr marL="0" indent="0">
              <a:buNone/>
            </a:pPr>
            <a:endParaRPr lang="de-DE" dirty="0"/>
          </a:p>
        </p:txBody>
      </p:sp>
    </p:spTree>
    <p:extLst>
      <p:ext uri="{BB962C8B-B14F-4D97-AF65-F5344CB8AC3E}">
        <p14:creationId xmlns:p14="http://schemas.microsoft.com/office/powerpoint/2010/main" val="204843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4C9FA-0967-3E15-F2FE-BB14563C008C}"/>
            </a:ext>
          </a:extLst>
        </p:cNvPr>
        <p:cNvGrpSpPr/>
        <p:nvPr/>
      </p:nvGrpSpPr>
      <p:grpSpPr>
        <a:xfrm>
          <a:off x="0" y="0"/>
          <a:ext cx="0" cy="0"/>
          <a:chOff x="0" y="0"/>
          <a:chExt cx="0" cy="0"/>
        </a:xfrm>
      </p:grpSpPr>
      <p:sp>
        <p:nvSpPr>
          <p:cNvPr id="8" name="Foliennummernplatzhalter 7">
            <a:extLst>
              <a:ext uri="{FF2B5EF4-FFF2-40B4-BE49-F238E27FC236}">
                <a16:creationId xmlns:a16="http://schemas.microsoft.com/office/drawing/2014/main" id="{F11E305B-F2FA-7746-8B19-13F108054C9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a:t>
            </a:fld>
            <a:endParaRPr lang="de-DE" dirty="0"/>
          </a:p>
        </p:txBody>
      </p:sp>
      <p:pic>
        <p:nvPicPr>
          <p:cNvPr id="13" name="Grafik 12">
            <a:extLst>
              <a:ext uri="{FF2B5EF4-FFF2-40B4-BE49-F238E27FC236}">
                <a16:creationId xmlns:a16="http://schemas.microsoft.com/office/drawing/2014/main" id="{C727AA41-7399-1FC5-5C79-8E8B6799E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328" y="1443037"/>
            <a:ext cx="5695950" cy="3971925"/>
          </a:xfrm>
          <a:prstGeom prst="rect">
            <a:avLst/>
          </a:prstGeom>
        </p:spPr>
      </p:pic>
      <p:pic>
        <p:nvPicPr>
          <p:cNvPr id="15" name="Grafik 14">
            <a:extLst>
              <a:ext uri="{FF2B5EF4-FFF2-40B4-BE49-F238E27FC236}">
                <a16:creationId xmlns:a16="http://schemas.microsoft.com/office/drawing/2014/main" id="{D56330C7-088C-FEAC-7F00-0AEBC6F76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063" y="1827424"/>
            <a:ext cx="3538709" cy="3372832"/>
          </a:xfrm>
          <a:prstGeom prst="rect">
            <a:avLst/>
          </a:prstGeom>
        </p:spPr>
      </p:pic>
    </p:spTree>
    <p:extLst>
      <p:ext uri="{BB962C8B-B14F-4D97-AF65-F5344CB8AC3E}">
        <p14:creationId xmlns:p14="http://schemas.microsoft.com/office/powerpoint/2010/main" val="3915384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DFB8B-B222-84C9-FD8B-8DA033059D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D9C3E7-AEDA-C245-0B04-3F8711A3107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E5B3698D-6DD9-9C64-002C-13F84CCBA72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EF511AA0-912A-21E9-84EC-6280201A629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70</a:t>
            </a:fld>
            <a:endParaRPr lang="de-DE" dirty="0"/>
          </a:p>
        </p:txBody>
      </p:sp>
      <p:sp>
        <p:nvSpPr>
          <p:cNvPr id="5" name="Inhaltsplatzhalter 4">
            <a:extLst>
              <a:ext uri="{FF2B5EF4-FFF2-40B4-BE49-F238E27FC236}">
                <a16:creationId xmlns:a16="http://schemas.microsoft.com/office/drawing/2014/main" id="{C127C6B5-49C8-AD55-949A-F79F4F2E2CAA}"/>
              </a:ext>
            </a:extLst>
          </p:cNvPr>
          <p:cNvSpPr>
            <a:spLocks noGrp="1"/>
          </p:cNvSpPr>
          <p:nvPr>
            <p:ph sz="half" idx="2"/>
          </p:nvPr>
        </p:nvSpPr>
        <p:spPr>
          <a:xfrm>
            <a:off x="838199" y="3164619"/>
            <a:ext cx="7934757" cy="3025044"/>
          </a:xfrm>
        </p:spPr>
        <p:txBody>
          <a:bodyPr>
            <a:normAutofit/>
          </a:bodyPr>
          <a:lstStyle/>
          <a:p>
            <a:r>
              <a:rPr lang="de-AT" b="1" dirty="0"/>
              <a:t>QR-Code auf allen Kanälen</a:t>
            </a:r>
            <a:br>
              <a:rPr lang="de-AT" dirty="0"/>
            </a:br>
            <a:r>
              <a:rPr lang="de-AT" dirty="0"/>
              <a:t>Auf Plakaten, Flyern, bei Schulaktionen, auf </a:t>
            </a:r>
            <a:r>
              <a:rPr lang="de-AT" dirty="0" err="1"/>
              <a:t>Social</a:t>
            </a:r>
            <a:r>
              <a:rPr lang="de-AT" dirty="0"/>
              <a:t> Media und auf Ihrer Karriereseite steht nicht:</a:t>
            </a:r>
            <a:br>
              <a:rPr lang="de-AT" dirty="0"/>
            </a:br>
            <a:r>
              <a:rPr lang="de-AT" dirty="0"/>
              <a:t>„Bitte vollständige Bewerbung hochladen.“</a:t>
            </a:r>
            <a:br>
              <a:rPr lang="de-AT" dirty="0"/>
            </a:br>
            <a:r>
              <a:rPr lang="de-AT" dirty="0"/>
              <a:t>Sondern:</a:t>
            </a:r>
            <a:br>
              <a:rPr lang="de-AT" dirty="0"/>
            </a:br>
            <a:r>
              <a:rPr lang="de-AT" b="1" dirty="0"/>
              <a:t>„Hier in 60 Sekunden Kontakt aufnehmen.“</a:t>
            </a:r>
            <a:endParaRPr lang="de-AT" dirty="0"/>
          </a:p>
          <a:p>
            <a:pPr marL="0" indent="0">
              <a:buNone/>
            </a:pPr>
            <a:r>
              <a:rPr lang="de-AT" dirty="0"/>
              <a:t>Dann …</a:t>
            </a:r>
            <a:endParaRPr lang="de-AT" sz="2600" dirty="0">
              <a:solidFill>
                <a:srgbClr val="C00000"/>
              </a:solidFill>
            </a:endParaRPr>
          </a:p>
          <a:p>
            <a:pPr marL="0" indent="0">
              <a:buNone/>
            </a:pPr>
            <a:endParaRPr lang="de-DE" dirty="0"/>
          </a:p>
        </p:txBody>
      </p:sp>
    </p:spTree>
    <p:extLst>
      <p:ext uri="{BB962C8B-B14F-4D97-AF65-F5344CB8AC3E}">
        <p14:creationId xmlns:p14="http://schemas.microsoft.com/office/powerpoint/2010/main" val="3089499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2B837-3D57-7065-CF62-43EED56B7D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94EF40-05DC-0875-3290-64B800CE620E}"/>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D294781A-AB43-970F-BA00-59CC63306417}"/>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F8CC8910-704E-7B8B-A7D1-3618DB506BF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71</a:t>
            </a:fld>
            <a:endParaRPr lang="de-DE" dirty="0"/>
          </a:p>
        </p:txBody>
      </p:sp>
      <p:sp>
        <p:nvSpPr>
          <p:cNvPr id="5" name="Inhaltsplatzhalter 4">
            <a:extLst>
              <a:ext uri="{FF2B5EF4-FFF2-40B4-BE49-F238E27FC236}">
                <a16:creationId xmlns:a16="http://schemas.microsoft.com/office/drawing/2014/main" id="{BB704E4B-ABBF-9957-FC9A-58A6C19F9F00}"/>
              </a:ext>
            </a:extLst>
          </p:cNvPr>
          <p:cNvSpPr>
            <a:spLocks noGrp="1"/>
          </p:cNvSpPr>
          <p:nvPr>
            <p:ph sz="half" idx="2"/>
          </p:nvPr>
        </p:nvSpPr>
        <p:spPr>
          <a:xfrm>
            <a:off x="838199" y="3164619"/>
            <a:ext cx="7934757" cy="3025044"/>
          </a:xfrm>
        </p:spPr>
        <p:txBody>
          <a:bodyPr>
            <a:normAutofit fontScale="85000" lnSpcReduction="20000"/>
          </a:bodyPr>
          <a:lstStyle/>
          <a:p>
            <a:r>
              <a:rPr lang="de-AT" dirty="0"/>
              <a:t>Dann öffnet sich ein ganz einfaches Formular:</a:t>
            </a:r>
          </a:p>
          <a:p>
            <a:pPr lvl="0"/>
            <a:r>
              <a:rPr lang="de-AT" dirty="0"/>
              <a:t>Name</a:t>
            </a:r>
          </a:p>
          <a:p>
            <a:pPr lvl="0"/>
            <a:r>
              <a:rPr lang="de-AT" dirty="0"/>
              <a:t>Alter oder Schulabschluss optional</a:t>
            </a:r>
          </a:p>
          <a:p>
            <a:pPr lvl="0"/>
            <a:r>
              <a:rPr lang="de-AT" dirty="0"/>
              <a:t>gewünschter Ausbildungsberuf</a:t>
            </a:r>
          </a:p>
          <a:p>
            <a:pPr lvl="0"/>
            <a:r>
              <a:rPr lang="de-AT" dirty="0"/>
              <a:t>Handynummer oder E-Mail</a:t>
            </a:r>
          </a:p>
          <a:p>
            <a:pPr lvl="0"/>
            <a:r>
              <a:rPr lang="de-AT" dirty="0"/>
              <a:t>vielleicht noch ein freies Feld: „Was interessiert dich an der Ausbildung?“</a:t>
            </a:r>
          </a:p>
          <a:p>
            <a:r>
              <a:rPr lang="de-AT" b="1" dirty="0"/>
              <a:t>Mehr nicht.                                                                   </a:t>
            </a:r>
            <a:r>
              <a:rPr lang="de-AT" sz="2600" b="1" dirty="0">
                <a:solidFill>
                  <a:srgbClr val="C00000"/>
                </a:solidFill>
              </a:rPr>
              <a:t>Variante 2:</a:t>
            </a:r>
          </a:p>
          <a:p>
            <a:pPr marL="0" indent="0">
              <a:buNone/>
            </a:pPr>
            <a:endParaRPr lang="de-DE" dirty="0"/>
          </a:p>
        </p:txBody>
      </p:sp>
    </p:spTree>
    <p:extLst>
      <p:ext uri="{BB962C8B-B14F-4D97-AF65-F5344CB8AC3E}">
        <p14:creationId xmlns:p14="http://schemas.microsoft.com/office/powerpoint/2010/main" val="22671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C5C09-C322-7CB3-EC2D-4E9C15C9BE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AFCE72-43C3-F22A-B2B4-ACD4E41194CB}"/>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1AB0C81E-E468-B3BB-B1BC-329D90438EB1}"/>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BBD4A3DD-884C-82C1-9236-C321C423D607}"/>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72</a:t>
            </a:fld>
            <a:endParaRPr lang="de-DE" dirty="0"/>
          </a:p>
        </p:txBody>
      </p:sp>
      <p:sp>
        <p:nvSpPr>
          <p:cNvPr id="5" name="Inhaltsplatzhalter 4">
            <a:extLst>
              <a:ext uri="{FF2B5EF4-FFF2-40B4-BE49-F238E27FC236}">
                <a16:creationId xmlns:a16="http://schemas.microsoft.com/office/drawing/2014/main" id="{E5EAEB87-F520-5C82-792A-C81E96C477CC}"/>
              </a:ext>
            </a:extLst>
          </p:cNvPr>
          <p:cNvSpPr>
            <a:spLocks noGrp="1"/>
          </p:cNvSpPr>
          <p:nvPr>
            <p:ph sz="half" idx="2"/>
          </p:nvPr>
        </p:nvSpPr>
        <p:spPr>
          <a:xfrm>
            <a:off x="838199" y="3164619"/>
            <a:ext cx="7934757" cy="3025044"/>
          </a:xfrm>
        </p:spPr>
        <p:txBody>
          <a:bodyPr>
            <a:normAutofit fontScale="92500" lnSpcReduction="10000"/>
          </a:bodyPr>
          <a:lstStyle/>
          <a:p>
            <a:r>
              <a:rPr lang="de-AT" b="1" dirty="0"/>
              <a:t>Variante 2: Rückruf statt Unterlagen</a:t>
            </a:r>
            <a:br>
              <a:rPr lang="de-AT" dirty="0"/>
            </a:br>
            <a:endParaRPr lang="de-AT" dirty="0"/>
          </a:p>
          <a:p>
            <a:r>
              <a:rPr lang="de-AT" dirty="0"/>
              <a:t>Sie schreiben:</a:t>
            </a:r>
            <a:br>
              <a:rPr lang="de-AT" dirty="0"/>
            </a:br>
            <a:r>
              <a:rPr lang="de-AT" b="1" i="1" dirty="0"/>
              <a:t>„Du interessierst dich? Dann trag dich kurz ein. Wir rufen dich innerhalb von 24 Stunden zurück.“</a:t>
            </a:r>
            <a:endParaRPr lang="de-AT" i="1" dirty="0"/>
          </a:p>
          <a:p>
            <a:r>
              <a:rPr lang="de-AT" dirty="0"/>
              <a:t>Das ist für viele Jugendliche deutlich leichter als eine klassische Bewerbung.</a:t>
            </a:r>
          </a:p>
          <a:p>
            <a:pPr algn="r"/>
            <a:r>
              <a:rPr lang="de-AT" sz="2600" b="1" dirty="0">
                <a:solidFill>
                  <a:srgbClr val="C00000"/>
                </a:solidFill>
              </a:rPr>
              <a:t>Variante 3:</a:t>
            </a:r>
          </a:p>
          <a:p>
            <a:pPr marL="0" indent="0">
              <a:buNone/>
            </a:pPr>
            <a:endParaRPr lang="de-DE" dirty="0"/>
          </a:p>
        </p:txBody>
      </p:sp>
    </p:spTree>
    <p:extLst>
      <p:ext uri="{BB962C8B-B14F-4D97-AF65-F5344CB8AC3E}">
        <p14:creationId xmlns:p14="http://schemas.microsoft.com/office/powerpoint/2010/main" val="3865900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A503-5DAB-A345-97EA-4FFD3D7B25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C87D12-4307-FD72-1490-717E853AB7B8}"/>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39F1120C-102D-10A3-3744-25BE782D6F31}"/>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6C773A59-E6AF-B5B9-DE56-1ECA2B28162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73</a:t>
            </a:fld>
            <a:endParaRPr lang="de-DE" dirty="0"/>
          </a:p>
        </p:txBody>
      </p:sp>
      <p:sp>
        <p:nvSpPr>
          <p:cNvPr id="5" name="Inhaltsplatzhalter 4">
            <a:extLst>
              <a:ext uri="{FF2B5EF4-FFF2-40B4-BE49-F238E27FC236}">
                <a16:creationId xmlns:a16="http://schemas.microsoft.com/office/drawing/2014/main" id="{E1C002F2-8ABF-8F09-0FFD-BFD02A0A5E94}"/>
              </a:ext>
            </a:extLst>
          </p:cNvPr>
          <p:cNvSpPr>
            <a:spLocks noGrp="1"/>
          </p:cNvSpPr>
          <p:nvPr>
            <p:ph sz="half" idx="2"/>
          </p:nvPr>
        </p:nvSpPr>
        <p:spPr>
          <a:xfrm>
            <a:off x="838199" y="3164619"/>
            <a:ext cx="7934757" cy="3025044"/>
          </a:xfrm>
        </p:spPr>
        <p:txBody>
          <a:bodyPr>
            <a:normAutofit/>
          </a:bodyPr>
          <a:lstStyle/>
          <a:p>
            <a:r>
              <a:rPr lang="de-AT" b="1" dirty="0"/>
              <a:t>Variante 3: WhatsApp-Start oder Messenger-Einstieg</a:t>
            </a:r>
          </a:p>
          <a:p>
            <a:r>
              <a:rPr lang="de-AT" dirty="0"/>
              <a:t>Türöffner.: Kurze Nachricht, erster Kontakt, dann Einladung zum Kennenlernen.</a:t>
            </a:r>
          </a:p>
          <a:p>
            <a:pPr algn="r"/>
            <a:r>
              <a:rPr lang="de-AT" sz="2600" b="1" dirty="0">
                <a:solidFill>
                  <a:srgbClr val="C00000"/>
                </a:solidFill>
              </a:rPr>
              <a:t>Variante 4:</a:t>
            </a:r>
          </a:p>
          <a:p>
            <a:pPr marL="0" indent="0">
              <a:buNone/>
            </a:pPr>
            <a:endParaRPr lang="de-DE" dirty="0"/>
          </a:p>
        </p:txBody>
      </p:sp>
    </p:spTree>
    <p:extLst>
      <p:ext uri="{BB962C8B-B14F-4D97-AF65-F5344CB8AC3E}">
        <p14:creationId xmlns:p14="http://schemas.microsoft.com/office/powerpoint/2010/main" val="18463675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F0CFF-68F5-0DDE-0EA2-F2F5F68BCF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62D1B20-73FE-6023-2A60-072A51BB7DB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166081C0-397A-5553-C115-486E56C73C8E}"/>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88E5C037-971E-58C2-1F9A-66C99D9AB52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74</a:t>
            </a:fld>
            <a:endParaRPr lang="de-DE" dirty="0"/>
          </a:p>
        </p:txBody>
      </p:sp>
      <p:sp>
        <p:nvSpPr>
          <p:cNvPr id="5" name="Inhaltsplatzhalter 4">
            <a:extLst>
              <a:ext uri="{FF2B5EF4-FFF2-40B4-BE49-F238E27FC236}">
                <a16:creationId xmlns:a16="http://schemas.microsoft.com/office/drawing/2014/main" id="{26451B06-1FE9-C875-F202-9850892319DA}"/>
              </a:ext>
            </a:extLst>
          </p:cNvPr>
          <p:cNvSpPr>
            <a:spLocks noGrp="1"/>
          </p:cNvSpPr>
          <p:nvPr>
            <p:ph sz="half" idx="2"/>
          </p:nvPr>
        </p:nvSpPr>
        <p:spPr>
          <a:xfrm>
            <a:off x="838199" y="3164619"/>
            <a:ext cx="7934757" cy="3025044"/>
          </a:xfrm>
        </p:spPr>
        <p:txBody>
          <a:bodyPr>
            <a:normAutofit fontScale="92500" lnSpcReduction="10000"/>
          </a:bodyPr>
          <a:lstStyle/>
          <a:p>
            <a:r>
              <a:rPr lang="de-AT" b="1" dirty="0"/>
              <a:t>Variante 4: Erst Termin, dann Bewerbung</a:t>
            </a:r>
            <a:br>
              <a:rPr lang="de-AT" dirty="0"/>
            </a:br>
            <a:endParaRPr lang="de-AT" dirty="0"/>
          </a:p>
          <a:p>
            <a:r>
              <a:rPr lang="de-AT" dirty="0"/>
              <a:t>Sie drehen die Logik um.</a:t>
            </a:r>
            <a:br>
              <a:rPr lang="de-AT" dirty="0"/>
            </a:br>
            <a:r>
              <a:rPr lang="de-AT" dirty="0"/>
              <a:t>Nicht erst Unterlagen, dann Gespräch.</a:t>
            </a:r>
            <a:br>
              <a:rPr lang="de-AT" dirty="0"/>
            </a:br>
            <a:r>
              <a:rPr lang="de-AT" dirty="0"/>
              <a:t>Sondern erst kurzes Kennenlernen, danach gegebenenfalls Unterlagen.</a:t>
            </a:r>
          </a:p>
          <a:p>
            <a:r>
              <a:rPr lang="de-AT" dirty="0"/>
              <a:t>Gerade im Azubi-Bereich ist das oft viel natürlicher.</a:t>
            </a:r>
          </a:p>
          <a:p>
            <a:pPr marL="0" indent="0" algn="r">
              <a:buNone/>
            </a:pPr>
            <a:r>
              <a:rPr lang="de-AT" sz="2600" b="1" dirty="0">
                <a:solidFill>
                  <a:srgbClr val="C00000"/>
                </a:solidFill>
              </a:rPr>
              <a:t>Fazit:</a:t>
            </a:r>
          </a:p>
          <a:p>
            <a:pPr marL="0" indent="0">
              <a:buNone/>
            </a:pPr>
            <a:endParaRPr lang="de-DE" dirty="0"/>
          </a:p>
        </p:txBody>
      </p:sp>
    </p:spTree>
    <p:extLst>
      <p:ext uri="{BB962C8B-B14F-4D97-AF65-F5344CB8AC3E}">
        <p14:creationId xmlns:p14="http://schemas.microsoft.com/office/powerpoint/2010/main" val="3098138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AA2FA-E190-AAAA-1F74-A2663DCC94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DE48AA-5759-17DD-276C-A2290CF53EB5}"/>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19BCCC35-D27B-D873-88B9-F37A3F2FB89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5F259F64-01AB-FF53-96FE-341E916BDEAB}"/>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75</a:t>
            </a:fld>
            <a:endParaRPr lang="de-DE" dirty="0"/>
          </a:p>
        </p:txBody>
      </p:sp>
      <p:sp>
        <p:nvSpPr>
          <p:cNvPr id="5" name="Inhaltsplatzhalter 4">
            <a:extLst>
              <a:ext uri="{FF2B5EF4-FFF2-40B4-BE49-F238E27FC236}">
                <a16:creationId xmlns:a16="http://schemas.microsoft.com/office/drawing/2014/main" id="{E9D8319D-2EE1-800D-2D8F-A3F90AC0FEA2}"/>
              </a:ext>
            </a:extLst>
          </p:cNvPr>
          <p:cNvSpPr>
            <a:spLocks noGrp="1"/>
          </p:cNvSpPr>
          <p:nvPr>
            <p:ph sz="half" idx="2"/>
          </p:nvPr>
        </p:nvSpPr>
        <p:spPr>
          <a:xfrm>
            <a:off x="838199" y="3164619"/>
            <a:ext cx="7934757" cy="3025044"/>
          </a:xfrm>
        </p:spPr>
        <p:txBody>
          <a:bodyPr>
            <a:normAutofit fontScale="77500" lnSpcReduction="20000"/>
          </a:bodyPr>
          <a:lstStyle/>
          <a:p>
            <a:r>
              <a:rPr lang="de-AT" b="1" dirty="0"/>
              <a:t>Fazit:</a:t>
            </a:r>
            <a:br>
              <a:rPr lang="de-AT" dirty="0"/>
            </a:br>
            <a:endParaRPr lang="de-AT" dirty="0"/>
          </a:p>
          <a:p>
            <a:pPr marL="0" indent="0">
              <a:buNone/>
            </a:pPr>
            <a:r>
              <a:rPr lang="de-AT" u="sng" dirty="0"/>
              <a:t>Sie brauchen im Kern nur drei Dinge:</a:t>
            </a:r>
          </a:p>
          <a:p>
            <a:r>
              <a:rPr lang="de-AT" dirty="0"/>
              <a:t>Erstens einen einfachen Kanal für den Erstkontakt. </a:t>
            </a:r>
          </a:p>
          <a:p>
            <a:r>
              <a:rPr lang="de-AT" dirty="0"/>
              <a:t>Zweitens eine schnelle Reaktion. </a:t>
            </a:r>
          </a:p>
          <a:p>
            <a:r>
              <a:rPr lang="de-AT" dirty="0"/>
              <a:t>Drittens jemanden, der das freundlich und verbindlich aufnimmt.</a:t>
            </a:r>
          </a:p>
          <a:p>
            <a:pPr marL="0" indent="0">
              <a:buNone/>
            </a:pPr>
            <a:endParaRPr lang="de-AT" dirty="0"/>
          </a:p>
          <a:p>
            <a:pPr marL="0" indent="0">
              <a:buNone/>
            </a:pPr>
            <a:r>
              <a:rPr lang="de-AT" dirty="0"/>
              <a:t>Klartext:</a:t>
            </a:r>
            <a:endParaRPr lang="de-DE" dirty="0"/>
          </a:p>
        </p:txBody>
      </p:sp>
    </p:spTree>
    <p:extLst>
      <p:ext uri="{BB962C8B-B14F-4D97-AF65-F5344CB8AC3E}">
        <p14:creationId xmlns:p14="http://schemas.microsoft.com/office/powerpoint/2010/main" val="26736047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3720D-D39E-C1D9-8F04-5DDAE99ED3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C08B7E-7E46-0C13-9A08-39BD46418EA9}"/>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4A7B3FE6-6F4C-3ED6-2336-0004A9FE30A0}"/>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Einstieg radikal einfach machen. 60 Sekunden sind besser als 80 </a:t>
            </a:r>
          </a:p>
        </p:txBody>
      </p:sp>
      <p:sp>
        <p:nvSpPr>
          <p:cNvPr id="8" name="Foliennummernplatzhalter 7">
            <a:extLst>
              <a:ext uri="{FF2B5EF4-FFF2-40B4-BE49-F238E27FC236}">
                <a16:creationId xmlns:a16="http://schemas.microsoft.com/office/drawing/2014/main" id="{E6729762-80E1-3477-09D9-96D3C1FFAE4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76</a:t>
            </a:fld>
            <a:endParaRPr lang="de-DE" dirty="0"/>
          </a:p>
        </p:txBody>
      </p:sp>
      <p:sp>
        <p:nvSpPr>
          <p:cNvPr id="5" name="Inhaltsplatzhalter 4">
            <a:extLst>
              <a:ext uri="{FF2B5EF4-FFF2-40B4-BE49-F238E27FC236}">
                <a16:creationId xmlns:a16="http://schemas.microsoft.com/office/drawing/2014/main" id="{DF2C0B8E-0CD0-9338-E8AD-11B97F9ECE2C}"/>
              </a:ext>
            </a:extLst>
          </p:cNvPr>
          <p:cNvSpPr>
            <a:spLocks noGrp="1"/>
          </p:cNvSpPr>
          <p:nvPr>
            <p:ph sz="half" idx="2"/>
          </p:nvPr>
        </p:nvSpPr>
        <p:spPr>
          <a:xfrm>
            <a:off x="838199" y="3164619"/>
            <a:ext cx="7934757" cy="3025044"/>
          </a:xfrm>
        </p:spPr>
        <p:txBody>
          <a:bodyPr>
            <a:normAutofit/>
          </a:bodyPr>
          <a:lstStyle/>
          <a:p>
            <a:pPr marL="0" indent="0">
              <a:buNone/>
            </a:pPr>
            <a:r>
              <a:rPr lang="de-AT" dirty="0"/>
              <a:t>Der erste Weg lautet also nicht: Schalten Sie mehr Werbung. Sondern:</a:t>
            </a:r>
          </a:p>
          <a:p>
            <a:r>
              <a:rPr lang="de-AT" b="1" dirty="0"/>
              <a:t>Machen Sie den Einstieg einfacher als die anderen</a:t>
            </a:r>
          </a:p>
          <a:p>
            <a:endParaRPr lang="de-AT" b="1" dirty="0"/>
          </a:p>
          <a:p>
            <a:pPr marL="0" indent="0">
              <a:buNone/>
            </a:pPr>
            <a:r>
              <a:rPr lang="de-AT" b="1" dirty="0"/>
              <a:t>Extra-Tipp:</a:t>
            </a:r>
            <a:endParaRPr lang="de-DE" dirty="0"/>
          </a:p>
        </p:txBody>
      </p:sp>
    </p:spTree>
    <p:extLst>
      <p:ext uri="{BB962C8B-B14F-4D97-AF65-F5344CB8AC3E}">
        <p14:creationId xmlns:p14="http://schemas.microsoft.com/office/powerpoint/2010/main" val="1650466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6570-A3ED-A2F0-D1CB-4B8B728D08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A180E1-A380-E019-EB76-1997241BF249}"/>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4545B5E3-AF63-8F3F-4A8E-676F9920E42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77603584-104D-E92E-FDDE-B8529E3C993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77</a:t>
            </a:fld>
            <a:endParaRPr lang="de-DE" dirty="0"/>
          </a:p>
        </p:txBody>
      </p:sp>
      <p:sp>
        <p:nvSpPr>
          <p:cNvPr id="5" name="Inhaltsplatzhalter 4">
            <a:extLst>
              <a:ext uri="{FF2B5EF4-FFF2-40B4-BE49-F238E27FC236}">
                <a16:creationId xmlns:a16="http://schemas.microsoft.com/office/drawing/2014/main" id="{A68D6729-1B9A-F6E1-B396-FC832F2C952E}"/>
              </a:ext>
            </a:extLst>
          </p:cNvPr>
          <p:cNvSpPr>
            <a:spLocks noGrp="1"/>
          </p:cNvSpPr>
          <p:nvPr>
            <p:ph sz="half" idx="2"/>
          </p:nvPr>
        </p:nvSpPr>
        <p:spPr>
          <a:xfrm>
            <a:off x="839788" y="3164619"/>
            <a:ext cx="10659485" cy="3025044"/>
          </a:xfrm>
        </p:spPr>
        <p:txBody>
          <a:bodyPr>
            <a:normAutofit fontScale="77500" lnSpcReduction="20000"/>
          </a:bodyPr>
          <a:lstStyle/>
          <a:p>
            <a:pPr marL="0" indent="0">
              <a:buNone/>
            </a:pPr>
            <a:r>
              <a:rPr lang="de-DE" b="1" dirty="0"/>
              <a:t>Eigene Karriereseite (SEO &amp; Google </a:t>
            </a:r>
            <a:r>
              <a:rPr lang="de-DE" b="1" dirty="0" err="1"/>
              <a:t>for</a:t>
            </a:r>
            <a:r>
              <a:rPr lang="de-DE" b="1" dirty="0"/>
              <a:t> Jobs nutzen!)</a:t>
            </a:r>
          </a:p>
          <a:p>
            <a:r>
              <a:rPr lang="de-DE" dirty="0"/>
              <a:t>Optimierte Stellenanzeige auf der Firmenwebsite mit klarer Struktur</a:t>
            </a:r>
          </a:p>
          <a:p>
            <a:r>
              <a:rPr lang="de-DE" dirty="0"/>
              <a:t>Mobile-</a:t>
            </a:r>
            <a:r>
              <a:rPr lang="de-DE" dirty="0" err="1"/>
              <a:t>friendly</a:t>
            </a:r>
            <a:r>
              <a:rPr lang="de-DE" dirty="0"/>
              <a:t> &amp; mit einfacher Bewerbungsoption (1-Klick, WhatsApp)</a:t>
            </a:r>
          </a:p>
          <a:p>
            <a:pPr marL="0" indent="0">
              <a:buNone/>
            </a:pPr>
            <a:endParaRPr lang="de-DE" dirty="0"/>
          </a:p>
          <a:p>
            <a:pPr marL="0" indent="0">
              <a:buNone/>
            </a:pPr>
            <a:r>
              <a:rPr lang="de-DE" b="1" dirty="0"/>
              <a:t>Warum wichtig?</a:t>
            </a:r>
          </a:p>
          <a:p>
            <a:pPr marL="0" indent="0">
              <a:buNone/>
            </a:pPr>
            <a:r>
              <a:rPr lang="de-DE" dirty="0"/>
              <a:t>Viele Azubis </a:t>
            </a:r>
            <a:r>
              <a:rPr lang="de-DE" dirty="0" err="1"/>
              <a:t>googeln</a:t>
            </a:r>
            <a:r>
              <a:rPr lang="de-DE" dirty="0"/>
              <a:t> direkt nach „Ausbildung + Beruf + Stadt“</a:t>
            </a:r>
          </a:p>
          <a:p>
            <a:pPr marL="0" indent="0">
              <a:buNone/>
            </a:pPr>
            <a:endParaRPr lang="de-DE" dirty="0"/>
          </a:p>
          <a:p>
            <a:pPr marL="0" indent="0">
              <a:buNone/>
            </a:pPr>
            <a:r>
              <a:rPr lang="de-DE" b="1" dirty="0"/>
              <a:t>Wo noch?</a:t>
            </a:r>
            <a:endParaRPr lang="de-DE" b="1" dirty="0">
              <a:highlight>
                <a:srgbClr val="FFFF00"/>
              </a:highlight>
            </a:endParaRPr>
          </a:p>
        </p:txBody>
      </p:sp>
    </p:spTree>
    <p:extLst>
      <p:ext uri="{BB962C8B-B14F-4D97-AF65-F5344CB8AC3E}">
        <p14:creationId xmlns:p14="http://schemas.microsoft.com/office/powerpoint/2010/main" val="39005834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37F3-EB2B-6E0E-B0D0-C6E45B5144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1E5F74-6BD8-4234-4C02-A5CBC34A1D10}"/>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1E1070C0-9646-A217-CF38-9DD6EDA3614F}"/>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01AE21A6-2CD6-0605-6862-B1CA38E59D6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78</a:t>
            </a:fld>
            <a:endParaRPr lang="de-DE" dirty="0"/>
          </a:p>
        </p:txBody>
      </p:sp>
      <p:sp>
        <p:nvSpPr>
          <p:cNvPr id="5" name="Inhaltsplatzhalter 4">
            <a:extLst>
              <a:ext uri="{FF2B5EF4-FFF2-40B4-BE49-F238E27FC236}">
                <a16:creationId xmlns:a16="http://schemas.microsoft.com/office/drawing/2014/main" id="{97ACD89B-6476-90F6-7990-6604B2DDE481}"/>
              </a:ext>
            </a:extLst>
          </p:cNvPr>
          <p:cNvSpPr>
            <a:spLocks noGrp="1"/>
          </p:cNvSpPr>
          <p:nvPr>
            <p:ph sz="half" idx="2"/>
          </p:nvPr>
        </p:nvSpPr>
        <p:spPr>
          <a:xfrm>
            <a:off x="839788" y="3164619"/>
            <a:ext cx="10659485" cy="3025044"/>
          </a:xfrm>
        </p:spPr>
        <p:txBody>
          <a:bodyPr>
            <a:normAutofit fontScale="77500" lnSpcReduction="20000"/>
          </a:bodyPr>
          <a:lstStyle/>
          <a:p>
            <a:pPr marL="0" indent="0">
              <a:buNone/>
            </a:pPr>
            <a:r>
              <a:rPr lang="de-DE" b="1" dirty="0"/>
              <a:t>Online-Jobbörsen speziell für Azubis</a:t>
            </a:r>
          </a:p>
          <a:p>
            <a:pPr marL="0" indent="0">
              <a:buNone/>
            </a:pPr>
            <a:r>
              <a:rPr lang="de-DE" b="1" dirty="0"/>
              <a:t>Ausbildung.de, Azubi.de, AUBI-plus, Bundesagentur für Arbeit, IHK-Lehrstellenbörse, StepStone, Indeed, meinestadt.de</a:t>
            </a:r>
            <a:r>
              <a:rPr lang="de-DE" dirty="0"/>
              <a:t>.</a:t>
            </a:r>
            <a:br>
              <a:rPr lang="de-DE" dirty="0"/>
            </a:br>
            <a:endParaRPr lang="de-DE" dirty="0"/>
          </a:p>
          <a:p>
            <a:pPr marL="0" indent="0">
              <a:buNone/>
            </a:pPr>
            <a:r>
              <a:rPr lang="de-DE" b="1" dirty="0"/>
              <a:t>Warum wichtig?</a:t>
            </a:r>
            <a:r>
              <a:rPr lang="de-DE" dirty="0"/>
              <a:t> </a:t>
            </a:r>
          </a:p>
          <a:p>
            <a:pPr marL="0" indent="0">
              <a:buNone/>
            </a:pPr>
            <a:r>
              <a:rPr lang="de-DE" dirty="0"/>
              <a:t>Hier suchen Jugendliche aktiv und oft sehr konkret nach offenen Ausbildungsplätzen.</a:t>
            </a:r>
            <a:br>
              <a:rPr lang="de-DE" dirty="0"/>
            </a:br>
            <a:endParaRPr lang="de-DE" dirty="0"/>
          </a:p>
          <a:p>
            <a:pPr marL="0" indent="0">
              <a:buNone/>
            </a:pPr>
            <a:r>
              <a:rPr lang="de-DE" b="1" dirty="0"/>
              <a:t>Wichtig:</a:t>
            </a:r>
            <a:r>
              <a:rPr lang="de-DE" dirty="0"/>
              <a:t> Nicht nur auf einem Portal präsent sein – sondern dort, wo Ihre Zielgruppe regional und berufsspezifisch tatsächlich sucht. W</a:t>
            </a:r>
            <a:r>
              <a:rPr lang="de-DE" b="1" dirty="0"/>
              <a:t>o noch?</a:t>
            </a:r>
            <a:endParaRPr lang="de-DE" b="1" dirty="0">
              <a:highlight>
                <a:srgbClr val="FFFF00"/>
              </a:highlight>
            </a:endParaRPr>
          </a:p>
        </p:txBody>
      </p:sp>
    </p:spTree>
    <p:extLst>
      <p:ext uri="{BB962C8B-B14F-4D97-AF65-F5344CB8AC3E}">
        <p14:creationId xmlns:p14="http://schemas.microsoft.com/office/powerpoint/2010/main" val="1018094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6A5D6-94EA-2A97-5DE5-73D7339F13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4CC57D-7CE3-0BE4-D776-75A88A7E7E37}"/>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2E3B2602-5874-1C63-4AB8-6A84511E1D5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966E9E50-2B55-4CE0-B9DA-108D63E3EF2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79</a:t>
            </a:fld>
            <a:endParaRPr lang="de-DE" dirty="0"/>
          </a:p>
        </p:txBody>
      </p:sp>
      <p:sp>
        <p:nvSpPr>
          <p:cNvPr id="5" name="Inhaltsplatzhalter 4">
            <a:extLst>
              <a:ext uri="{FF2B5EF4-FFF2-40B4-BE49-F238E27FC236}">
                <a16:creationId xmlns:a16="http://schemas.microsoft.com/office/drawing/2014/main" id="{3A58485A-E359-5B17-AD13-0854B0E3747B}"/>
              </a:ext>
            </a:extLst>
          </p:cNvPr>
          <p:cNvSpPr>
            <a:spLocks noGrp="1"/>
          </p:cNvSpPr>
          <p:nvPr>
            <p:ph sz="half" idx="2"/>
          </p:nvPr>
        </p:nvSpPr>
        <p:spPr>
          <a:xfrm>
            <a:off x="839788" y="3164619"/>
            <a:ext cx="10659485" cy="3025044"/>
          </a:xfrm>
        </p:spPr>
        <p:txBody>
          <a:bodyPr>
            <a:normAutofit fontScale="92500" lnSpcReduction="20000"/>
          </a:bodyPr>
          <a:lstStyle/>
          <a:p>
            <a:pPr marL="0" indent="0">
              <a:buNone/>
            </a:pPr>
            <a:r>
              <a:rPr lang="de-AT" b="1" dirty="0" err="1"/>
              <a:t>Social</a:t>
            </a:r>
            <a:r>
              <a:rPr lang="de-AT" b="1" dirty="0"/>
              <a:t> Media Recruiting </a:t>
            </a:r>
          </a:p>
          <a:p>
            <a:r>
              <a:rPr lang="de-AT" dirty="0"/>
              <a:t>Instagram, YouTube und TikTok sind 2026 die wichtigsten Social-Media-Kanäle im Azubi-Recruiting. </a:t>
            </a:r>
          </a:p>
          <a:p>
            <a:r>
              <a:rPr lang="de-AT" dirty="0"/>
              <a:t>LinkedIn kann ergänzen – ist aber für klassische Azubi-Suche meist nicht der Haupttreiber. </a:t>
            </a:r>
          </a:p>
          <a:p>
            <a:r>
              <a:rPr lang="de-AT" dirty="0"/>
              <a:t>Wer dort gar nicht stattfindet, verschenkt Sichtbarkeit, Erstkontakte und Orientierung</a:t>
            </a:r>
            <a:endParaRPr lang="de-DE" dirty="0"/>
          </a:p>
          <a:p>
            <a:pPr marL="0" indent="0">
              <a:buNone/>
            </a:pPr>
            <a:r>
              <a:rPr lang="de-DE" b="1" dirty="0"/>
              <a:t>Wo noch?</a:t>
            </a:r>
            <a:endParaRPr lang="de-DE" b="1" dirty="0">
              <a:highlight>
                <a:srgbClr val="FFFF00"/>
              </a:highlight>
            </a:endParaRPr>
          </a:p>
        </p:txBody>
      </p:sp>
    </p:spTree>
    <p:extLst>
      <p:ext uri="{BB962C8B-B14F-4D97-AF65-F5344CB8AC3E}">
        <p14:creationId xmlns:p14="http://schemas.microsoft.com/office/powerpoint/2010/main" val="2609990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194E-36FF-467B-03E4-39475B3458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3743EA-5C88-5613-9ADE-9F27181914BB}"/>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EBA27573-C15F-8384-49E7-B5E839EAAB84}"/>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15FDD190-950F-1E80-B717-20E4BBACE017}"/>
              </a:ext>
            </a:extLst>
          </p:cNvPr>
          <p:cNvSpPr>
            <a:spLocks noGrp="1"/>
          </p:cNvSpPr>
          <p:nvPr>
            <p:ph sz="half" idx="2"/>
          </p:nvPr>
        </p:nvSpPr>
        <p:spPr>
          <a:xfrm>
            <a:off x="839788" y="3164619"/>
            <a:ext cx="9661374" cy="3025044"/>
          </a:xfrm>
        </p:spPr>
        <p:txBody>
          <a:bodyPr>
            <a:normAutofit/>
          </a:bodyPr>
          <a:lstStyle/>
          <a:p>
            <a:br>
              <a:rPr lang="de-AT" dirty="0"/>
            </a:br>
            <a:endParaRPr lang="de-AT" dirty="0">
              <a:solidFill>
                <a:schemeClr val="accent2"/>
              </a:solidFill>
            </a:endParaRPr>
          </a:p>
          <a:p>
            <a:pPr marL="0" indent="0" algn="r">
              <a:buNone/>
            </a:pPr>
            <a:r>
              <a:rPr lang="de-AT" sz="2400" dirty="0">
                <a:solidFill>
                  <a:srgbClr val="C00000"/>
                </a:solidFill>
              </a:rPr>
              <a:t>Oder … </a:t>
            </a:r>
          </a:p>
          <a:p>
            <a:pPr marL="0" indent="0">
              <a:buNone/>
            </a:pPr>
            <a:endParaRPr lang="de-DE" sz="2000" dirty="0"/>
          </a:p>
        </p:txBody>
      </p:sp>
      <p:sp>
        <p:nvSpPr>
          <p:cNvPr id="8" name="Foliennummernplatzhalter 7">
            <a:extLst>
              <a:ext uri="{FF2B5EF4-FFF2-40B4-BE49-F238E27FC236}">
                <a16:creationId xmlns:a16="http://schemas.microsoft.com/office/drawing/2014/main" id="{470B7102-17A3-EF17-7110-AF575C76CE1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a:t>
            </a:fld>
            <a:endParaRPr lang="de-DE" dirty="0"/>
          </a:p>
        </p:txBody>
      </p:sp>
    </p:spTree>
    <p:extLst>
      <p:ext uri="{BB962C8B-B14F-4D97-AF65-F5344CB8AC3E}">
        <p14:creationId xmlns:p14="http://schemas.microsoft.com/office/powerpoint/2010/main" val="164011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E6A34-D19B-87AF-BAE2-0F7FF41BC3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1182714-C5AF-A592-D822-F088312B64A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78D689A-23E4-97AC-8D88-9B0FCC196DB2}"/>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C341A8A4-E79B-12C2-2BBC-D8BFB8B1718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80</a:t>
            </a:fld>
            <a:endParaRPr lang="de-DE" dirty="0"/>
          </a:p>
        </p:txBody>
      </p:sp>
      <p:sp>
        <p:nvSpPr>
          <p:cNvPr id="5" name="Inhaltsplatzhalter 4">
            <a:extLst>
              <a:ext uri="{FF2B5EF4-FFF2-40B4-BE49-F238E27FC236}">
                <a16:creationId xmlns:a16="http://schemas.microsoft.com/office/drawing/2014/main" id="{4C611A00-C1E4-C7F5-9987-D3519F939FA0}"/>
              </a:ext>
            </a:extLst>
          </p:cNvPr>
          <p:cNvSpPr>
            <a:spLocks noGrp="1"/>
          </p:cNvSpPr>
          <p:nvPr>
            <p:ph sz="half" idx="2"/>
          </p:nvPr>
        </p:nvSpPr>
        <p:spPr>
          <a:xfrm>
            <a:off x="839788" y="3164619"/>
            <a:ext cx="10659485" cy="3025044"/>
          </a:xfrm>
        </p:spPr>
        <p:txBody>
          <a:bodyPr>
            <a:normAutofit lnSpcReduction="10000"/>
          </a:bodyPr>
          <a:lstStyle/>
          <a:p>
            <a:r>
              <a:rPr lang="de-DE" b="1" dirty="0"/>
              <a:t>WhatsApp als Türöffner:</a:t>
            </a:r>
            <a:r>
              <a:rPr lang="de-DE" dirty="0"/>
              <a:t> schneller Erstkontakt, Rückfragen, Terminabsprachen, Erinnerungen</a:t>
            </a:r>
            <a:br>
              <a:rPr lang="de-DE" dirty="0"/>
            </a:br>
            <a:r>
              <a:rPr lang="de-DE" b="1" dirty="0"/>
              <a:t>Messenger statt Hürde:</a:t>
            </a:r>
            <a:r>
              <a:rPr lang="de-DE" dirty="0"/>
              <a:t> „Noch unsicher? Schreib uns kurz.“ </a:t>
            </a:r>
          </a:p>
          <a:p>
            <a:r>
              <a:rPr lang="de-DE" b="1" dirty="0"/>
              <a:t>Chatbots oder FAQ-Automation:</a:t>
            </a:r>
            <a:r>
              <a:rPr lang="de-DE" dirty="0"/>
              <a:t> Antworten auf Standardfragen wie Vergütung, Ausbildungsstart, Ansprechpartner, Bewerbungsweg</a:t>
            </a:r>
          </a:p>
          <a:p>
            <a:r>
              <a:rPr lang="de-DE" b="1" dirty="0"/>
              <a:t>Warum wichtig?</a:t>
            </a:r>
            <a:br>
              <a:rPr lang="de-DE" dirty="0"/>
            </a:br>
            <a:endParaRPr lang="de-DE" b="1" dirty="0">
              <a:highlight>
                <a:srgbClr val="FFFF00"/>
              </a:highlight>
            </a:endParaRPr>
          </a:p>
        </p:txBody>
      </p:sp>
    </p:spTree>
    <p:extLst>
      <p:ext uri="{BB962C8B-B14F-4D97-AF65-F5344CB8AC3E}">
        <p14:creationId xmlns:p14="http://schemas.microsoft.com/office/powerpoint/2010/main" val="1540227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57BFD-4977-DAE6-A2A3-BB4721DBDE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9B88D4-348C-397F-1869-735DB0B479F0}"/>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1F50ADDF-4FD4-9A62-D9F4-2635876E7495}"/>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7BF1C9EC-0CAA-8CED-BF08-64BF27C0B354}"/>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81</a:t>
            </a:fld>
            <a:endParaRPr lang="de-DE" dirty="0"/>
          </a:p>
        </p:txBody>
      </p:sp>
      <p:sp>
        <p:nvSpPr>
          <p:cNvPr id="5" name="Inhaltsplatzhalter 4">
            <a:extLst>
              <a:ext uri="{FF2B5EF4-FFF2-40B4-BE49-F238E27FC236}">
                <a16:creationId xmlns:a16="http://schemas.microsoft.com/office/drawing/2014/main" id="{FC4283D4-A030-5D91-E4B9-7950B5A7947D}"/>
              </a:ext>
            </a:extLst>
          </p:cNvPr>
          <p:cNvSpPr>
            <a:spLocks noGrp="1"/>
          </p:cNvSpPr>
          <p:nvPr>
            <p:ph sz="half" idx="2"/>
          </p:nvPr>
        </p:nvSpPr>
        <p:spPr>
          <a:xfrm>
            <a:off x="839788" y="3164619"/>
            <a:ext cx="10659485" cy="3025044"/>
          </a:xfrm>
        </p:spPr>
        <p:txBody>
          <a:bodyPr>
            <a:normAutofit fontScale="77500" lnSpcReduction="20000"/>
          </a:bodyPr>
          <a:lstStyle/>
          <a:p>
            <a:pPr marL="0" indent="0">
              <a:buNone/>
            </a:pPr>
            <a:r>
              <a:rPr lang="de-DE" b="1" dirty="0"/>
              <a:t>Warum wichtig?</a:t>
            </a:r>
          </a:p>
          <a:p>
            <a:pPr marL="0" indent="0">
              <a:buNone/>
            </a:pPr>
            <a:endParaRPr lang="de-DE" b="1" dirty="0"/>
          </a:p>
          <a:p>
            <a:r>
              <a:rPr lang="de-DE" dirty="0"/>
              <a:t>Messenger passen viel besser zur Kommunikationsrealität vieler Jugendlicher als formelle E-Mails oder lange Bewerberportale. Gerade für den Erstkontakt, für Rückfragen und für einfache Terminabsprachen senken sie die Schwelle deutlich.</a:t>
            </a:r>
          </a:p>
          <a:p>
            <a:pPr marL="0" indent="0">
              <a:buNone/>
            </a:pPr>
            <a:endParaRPr lang="de-DE" dirty="0"/>
          </a:p>
          <a:p>
            <a:pPr marL="0" indent="0">
              <a:buNone/>
            </a:pPr>
            <a:r>
              <a:rPr lang="de-DE" b="1" dirty="0"/>
              <a:t>Wo noch?</a:t>
            </a:r>
            <a:endParaRPr lang="de-DE" b="1" dirty="0">
              <a:highlight>
                <a:srgbClr val="FFFF00"/>
              </a:highlight>
            </a:endParaRPr>
          </a:p>
          <a:p>
            <a:pPr marL="0" indent="0">
              <a:buNone/>
            </a:pPr>
            <a:br>
              <a:rPr lang="de-DE" dirty="0"/>
            </a:br>
            <a:endParaRPr lang="de-DE" b="1" dirty="0">
              <a:highlight>
                <a:srgbClr val="FFFF00"/>
              </a:highlight>
            </a:endParaRPr>
          </a:p>
        </p:txBody>
      </p:sp>
    </p:spTree>
    <p:extLst>
      <p:ext uri="{BB962C8B-B14F-4D97-AF65-F5344CB8AC3E}">
        <p14:creationId xmlns:p14="http://schemas.microsoft.com/office/powerpoint/2010/main" val="1970836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8127-D420-960D-EB00-60621DD5AA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C0E7BE-6486-3238-C7BB-4866B15833F1}"/>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A169C54-211D-35A8-984A-C4122E70E061}"/>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9A41A814-1EC9-DC21-5659-88409F64E4D1}"/>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82</a:t>
            </a:fld>
            <a:endParaRPr lang="de-DE" dirty="0"/>
          </a:p>
        </p:txBody>
      </p:sp>
      <p:sp>
        <p:nvSpPr>
          <p:cNvPr id="5" name="Inhaltsplatzhalter 4">
            <a:extLst>
              <a:ext uri="{FF2B5EF4-FFF2-40B4-BE49-F238E27FC236}">
                <a16:creationId xmlns:a16="http://schemas.microsoft.com/office/drawing/2014/main" id="{4BD33DBB-362C-2BBA-6D7D-BE41F2BEB6A8}"/>
              </a:ext>
            </a:extLst>
          </p:cNvPr>
          <p:cNvSpPr>
            <a:spLocks noGrp="1"/>
          </p:cNvSpPr>
          <p:nvPr>
            <p:ph sz="half" idx="2"/>
          </p:nvPr>
        </p:nvSpPr>
        <p:spPr>
          <a:xfrm>
            <a:off x="839788" y="3164619"/>
            <a:ext cx="10659485" cy="3025044"/>
          </a:xfrm>
        </p:spPr>
        <p:txBody>
          <a:bodyPr>
            <a:normAutofit lnSpcReduction="10000"/>
          </a:bodyPr>
          <a:lstStyle/>
          <a:p>
            <a:pPr marL="0" indent="0">
              <a:buNone/>
            </a:pPr>
            <a:r>
              <a:rPr lang="de-DE" b="1" dirty="0"/>
              <a:t>Regionale Netzwerke &amp; Schulen gezielt ansprechen</a:t>
            </a:r>
          </a:p>
          <a:p>
            <a:r>
              <a:rPr lang="de-DE" b="1" dirty="0"/>
              <a:t>Schulkooperationen: </a:t>
            </a:r>
            <a:r>
              <a:rPr lang="de-DE" dirty="0"/>
              <a:t>Lehrer &amp; Berufsberater ins Boot holen</a:t>
            </a:r>
          </a:p>
          <a:p>
            <a:r>
              <a:rPr lang="de-DE" b="1" dirty="0"/>
              <a:t>Berufsmessen &amp; Schnuppertage: </a:t>
            </a:r>
            <a:r>
              <a:rPr lang="de-DE" dirty="0"/>
              <a:t>Direkter Kontakt überzeugt am meisten</a:t>
            </a:r>
          </a:p>
          <a:p>
            <a:pPr marL="0" indent="0">
              <a:buNone/>
            </a:pPr>
            <a:r>
              <a:rPr lang="de-DE" b="1" dirty="0"/>
              <a:t>Warum wichtig? </a:t>
            </a:r>
            <a:r>
              <a:rPr lang="de-DE" dirty="0"/>
              <a:t>Viele Azubis wissen noch nicht, welchen Weg sie gehen wollen</a:t>
            </a:r>
          </a:p>
          <a:p>
            <a:pPr marL="0" indent="0">
              <a:buNone/>
            </a:pPr>
            <a:r>
              <a:rPr lang="de-DE" b="1" dirty="0"/>
              <a:t>Wo noch?</a:t>
            </a:r>
            <a:endParaRPr lang="de-DE" b="1" dirty="0">
              <a:highlight>
                <a:srgbClr val="FFFF00"/>
              </a:highlight>
            </a:endParaRPr>
          </a:p>
        </p:txBody>
      </p:sp>
    </p:spTree>
    <p:extLst>
      <p:ext uri="{BB962C8B-B14F-4D97-AF65-F5344CB8AC3E}">
        <p14:creationId xmlns:p14="http://schemas.microsoft.com/office/powerpoint/2010/main" val="2761059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D46A7-342A-4AC3-B280-ECB8A28B67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D644EE-9FED-DF13-D9BB-00A6D1E43E7D}"/>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BDE1E5E-B6D1-E488-2E0A-2D3B991F524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366A4930-C6B1-18CC-395A-1A9B20FF4E2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83</a:t>
            </a:fld>
            <a:endParaRPr lang="de-DE" dirty="0"/>
          </a:p>
        </p:txBody>
      </p:sp>
      <p:sp>
        <p:nvSpPr>
          <p:cNvPr id="5" name="Inhaltsplatzhalter 4">
            <a:extLst>
              <a:ext uri="{FF2B5EF4-FFF2-40B4-BE49-F238E27FC236}">
                <a16:creationId xmlns:a16="http://schemas.microsoft.com/office/drawing/2014/main" id="{333FB2BF-8220-BE39-4596-BDA9B0A63516}"/>
              </a:ext>
            </a:extLst>
          </p:cNvPr>
          <p:cNvSpPr>
            <a:spLocks noGrp="1"/>
          </p:cNvSpPr>
          <p:nvPr>
            <p:ph sz="half" idx="2"/>
          </p:nvPr>
        </p:nvSpPr>
        <p:spPr>
          <a:xfrm>
            <a:off x="839788" y="3164619"/>
            <a:ext cx="10659485" cy="3025044"/>
          </a:xfrm>
        </p:spPr>
        <p:txBody>
          <a:bodyPr>
            <a:normAutofit/>
          </a:bodyPr>
          <a:lstStyle/>
          <a:p>
            <a:pPr marL="0" indent="0">
              <a:buNone/>
            </a:pPr>
            <a:r>
              <a:rPr lang="de-DE" b="1" dirty="0"/>
              <a:t>Mitarbeiter-werben-Azubis-Programme</a:t>
            </a:r>
          </a:p>
          <a:p>
            <a:r>
              <a:rPr lang="de-DE" b="1" dirty="0"/>
              <a:t>Azubis &amp; Mitarbeiter als Markenbotschafter: </a:t>
            </a:r>
            <a:r>
              <a:rPr lang="de-DE" dirty="0"/>
              <a:t>Wer eine Empfehlung ausspricht, sorgt für Vertrauen</a:t>
            </a:r>
          </a:p>
          <a:p>
            <a:r>
              <a:rPr lang="de-DE" b="1" dirty="0"/>
              <a:t>Kleiner Bonus für Empfehlungen: </a:t>
            </a:r>
            <a:r>
              <a:rPr lang="de-DE" dirty="0"/>
              <a:t>Gutscheine, Events, kleine Prämien </a:t>
            </a:r>
          </a:p>
          <a:p>
            <a:pPr marL="0" indent="0">
              <a:buNone/>
            </a:pPr>
            <a:r>
              <a:rPr lang="de-DE" b="1" dirty="0"/>
              <a:t>Warum wichtig? </a:t>
            </a:r>
            <a:r>
              <a:rPr lang="de-DE" dirty="0"/>
              <a:t>Empfehlungen haben eine höhere Erfolgsquote als klassische Anzeigen</a:t>
            </a:r>
          </a:p>
        </p:txBody>
      </p:sp>
    </p:spTree>
    <p:extLst>
      <p:ext uri="{BB962C8B-B14F-4D97-AF65-F5344CB8AC3E}">
        <p14:creationId xmlns:p14="http://schemas.microsoft.com/office/powerpoint/2010/main" val="856986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4AC82-7917-1541-0405-F3C073A162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A4E5AE-74D9-905A-4EC0-5E611399D97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53AED811-AF54-5356-7AF0-0D3290AAE04F}"/>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Die aktuell besten Kanäle für erfolgreiche Azubi-Rekrutierung</a:t>
            </a:r>
          </a:p>
        </p:txBody>
      </p:sp>
      <p:sp>
        <p:nvSpPr>
          <p:cNvPr id="8" name="Foliennummernplatzhalter 7">
            <a:extLst>
              <a:ext uri="{FF2B5EF4-FFF2-40B4-BE49-F238E27FC236}">
                <a16:creationId xmlns:a16="http://schemas.microsoft.com/office/drawing/2014/main" id="{CBCD6BCE-6D8D-9AEE-25E8-3002F865057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84</a:t>
            </a:fld>
            <a:endParaRPr lang="de-DE" dirty="0"/>
          </a:p>
        </p:txBody>
      </p:sp>
      <p:sp>
        <p:nvSpPr>
          <p:cNvPr id="5" name="Inhaltsplatzhalter 4">
            <a:extLst>
              <a:ext uri="{FF2B5EF4-FFF2-40B4-BE49-F238E27FC236}">
                <a16:creationId xmlns:a16="http://schemas.microsoft.com/office/drawing/2014/main" id="{2F1025F8-D5D2-9E6A-B9AA-AB5B01ABABE1}"/>
              </a:ext>
            </a:extLst>
          </p:cNvPr>
          <p:cNvSpPr>
            <a:spLocks noGrp="1"/>
          </p:cNvSpPr>
          <p:nvPr>
            <p:ph sz="half" idx="2"/>
          </p:nvPr>
        </p:nvSpPr>
        <p:spPr>
          <a:xfrm>
            <a:off x="839788" y="3164619"/>
            <a:ext cx="10659485" cy="3025044"/>
          </a:xfrm>
        </p:spPr>
        <p:txBody>
          <a:bodyPr>
            <a:normAutofit/>
          </a:bodyPr>
          <a:lstStyle/>
          <a:p>
            <a:pPr marL="0" indent="0">
              <a:buNone/>
            </a:pPr>
            <a:r>
              <a:rPr lang="de-DE" b="1" dirty="0"/>
              <a:t>Praxis-Tipp:</a:t>
            </a:r>
          </a:p>
          <a:p>
            <a:pPr marL="0" indent="0">
              <a:buNone/>
            </a:pPr>
            <a:r>
              <a:rPr lang="de-DE" b="1" dirty="0"/>
              <a:t>Fragen Sie Ihre aktuellen Azubis, ob sie Lust haben, Azubi-Videos zu machen.</a:t>
            </a:r>
          </a:p>
          <a:p>
            <a:pPr marL="0" indent="0">
              <a:buNone/>
            </a:pPr>
            <a:r>
              <a:rPr lang="de-DE" b="1" dirty="0">
                <a:highlight>
                  <a:srgbClr val="FFFF00"/>
                </a:highlight>
              </a:rPr>
              <a:t>Belohnung für erfolgreiche Weiterempfehlung: Wer einen Freund für die Ausbildung gewinnt, bekommt eine Prämie</a:t>
            </a:r>
          </a:p>
        </p:txBody>
      </p:sp>
    </p:spTree>
    <p:extLst>
      <p:ext uri="{BB962C8B-B14F-4D97-AF65-F5344CB8AC3E}">
        <p14:creationId xmlns:p14="http://schemas.microsoft.com/office/powerpoint/2010/main" val="842025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55201-29F6-FF8B-AB81-AA816F6D67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B6D8DE-C103-B272-41B1-580E7C8D5E0D}"/>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D8BE4FD-C927-F3C8-EDF5-D9B33981C19C}"/>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745EB3FE-3DC8-8D2F-FF62-551DBFDD411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85</a:t>
            </a:fld>
            <a:endParaRPr lang="de-DE" dirty="0"/>
          </a:p>
        </p:txBody>
      </p:sp>
      <p:sp>
        <p:nvSpPr>
          <p:cNvPr id="5" name="Inhaltsplatzhalter 4">
            <a:extLst>
              <a:ext uri="{FF2B5EF4-FFF2-40B4-BE49-F238E27FC236}">
                <a16:creationId xmlns:a16="http://schemas.microsoft.com/office/drawing/2014/main" id="{1EC0CD2A-BCA9-6489-E62F-D05097A8C3BA}"/>
              </a:ext>
            </a:extLst>
          </p:cNvPr>
          <p:cNvSpPr>
            <a:spLocks noGrp="1"/>
          </p:cNvSpPr>
          <p:nvPr>
            <p:ph sz="half" idx="2"/>
          </p:nvPr>
        </p:nvSpPr>
        <p:spPr>
          <a:xfrm>
            <a:off x="839788" y="3164619"/>
            <a:ext cx="10659485" cy="3025044"/>
          </a:xfrm>
        </p:spPr>
        <p:txBody>
          <a:bodyPr>
            <a:normAutofit fontScale="85000" lnSpcReduction="20000"/>
          </a:bodyPr>
          <a:lstStyle/>
          <a:p>
            <a:pPr marL="0" indent="0">
              <a:buNone/>
            </a:pPr>
            <a:r>
              <a:rPr lang="de-DE" b="1" dirty="0"/>
              <a:t>Der „Dreh“:</a:t>
            </a:r>
          </a:p>
          <a:p>
            <a:pPr marL="0" indent="0">
              <a:buNone/>
            </a:pPr>
            <a:endParaRPr lang="de-DE" b="1" dirty="0"/>
          </a:p>
          <a:p>
            <a:pPr marL="0" indent="0">
              <a:buNone/>
            </a:pPr>
            <a:r>
              <a:rPr lang="de-AT" dirty="0"/>
              <a:t>Sie schaffen ein Format, in dem ein junger Mensch Sie kennenlernen kann, ohne sofort durch ein komplettes Bewerbungsgespräch zu müssen. Zum Beispiel:</a:t>
            </a:r>
          </a:p>
          <a:p>
            <a:pPr marL="0" indent="0">
              <a:buNone/>
            </a:pPr>
            <a:endParaRPr lang="de-DE" dirty="0"/>
          </a:p>
          <a:p>
            <a:pPr marL="0" indent="0">
              <a:buNone/>
            </a:pPr>
            <a:r>
              <a:rPr lang="de-DE" b="1" dirty="0"/>
              <a:t>Zum Beispiel:</a:t>
            </a:r>
            <a:endParaRPr lang="de-DE" b="1" dirty="0">
              <a:highlight>
                <a:srgbClr val="FFFF00"/>
              </a:highlight>
            </a:endParaRPr>
          </a:p>
          <a:p>
            <a:pPr marL="0" indent="0">
              <a:buNone/>
            </a:pPr>
            <a:br>
              <a:rPr lang="de-DE" dirty="0"/>
            </a:br>
            <a:endParaRPr lang="de-DE" b="1" dirty="0">
              <a:highlight>
                <a:srgbClr val="FFFF00"/>
              </a:highlight>
            </a:endParaRPr>
          </a:p>
        </p:txBody>
      </p:sp>
    </p:spTree>
    <p:extLst>
      <p:ext uri="{BB962C8B-B14F-4D97-AF65-F5344CB8AC3E}">
        <p14:creationId xmlns:p14="http://schemas.microsoft.com/office/powerpoint/2010/main" val="36105554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7AFBF-1769-BA19-CAC7-3498BC126A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CED0EE-29E6-9349-D61A-2F70AB0DBCEA}"/>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C194C663-D0B3-9B44-11C1-C944E53F334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0CB427A4-8DD6-754C-ECB3-3A7C56485C7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86</a:t>
            </a:fld>
            <a:endParaRPr lang="de-DE" dirty="0"/>
          </a:p>
        </p:txBody>
      </p:sp>
      <p:sp>
        <p:nvSpPr>
          <p:cNvPr id="5" name="Inhaltsplatzhalter 4">
            <a:extLst>
              <a:ext uri="{FF2B5EF4-FFF2-40B4-BE49-F238E27FC236}">
                <a16:creationId xmlns:a16="http://schemas.microsoft.com/office/drawing/2014/main" id="{9BBCC848-EFC9-007F-E1DC-31E4813ACB9B}"/>
              </a:ext>
            </a:extLst>
          </p:cNvPr>
          <p:cNvSpPr>
            <a:spLocks noGrp="1"/>
          </p:cNvSpPr>
          <p:nvPr>
            <p:ph sz="half" idx="2"/>
          </p:nvPr>
        </p:nvSpPr>
        <p:spPr>
          <a:xfrm>
            <a:off x="839788" y="3164619"/>
            <a:ext cx="10659485" cy="3025044"/>
          </a:xfrm>
        </p:spPr>
        <p:txBody>
          <a:bodyPr>
            <a:normAutofit/>
          </a:bodyPr>
          <a:lstStyle/>
          <a:p>
            <a:r>
              <a:rPr lang="de-AT" b="1" dirty="0"/>
              <a:t>Erster Schritt:</a:t>
            </a:r>
            <a:br>
              <a:rPr lang="de-AT" dirty="0"/>
            </a:br>
            <a:r>
              <a:rPr lang="de-AT" dirty="0"/>
              <a:t>Kurze Begrüßung, lockere Atmosphäre, klare Ansage:</a:t>
            </a:r>
            <a:br>
              <a:rPr lang="de-AT" dirty="0"/>
            </a:br>
            <a:r>
              <a:rPr lang="de-AT" dirty="0"/>
              <a:t>„Heute geht es nicht darum, perfekt zu sein. Heute geht es erst einmal darum, dass wir uns kennenlernen.“</a:t>
            </a:r>
          </a:p>
        </p:txBody>
      </p:sp>
    </p:spTree>
    <p:extLst>
      <p:ext uri="{BB962C8B-B14F-4D97-AF65-F5344CB8AC3E}">
        <p14:creationId xmlns:p14="http://schemas.microsoft.com/office/powerpoint/2010/main" val="2011122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0C69B-294F-E4E0-EE50-610525CE91B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244866-9825-7B58-E07E-F1C8DD127B8F}"/>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3FFB95F3-EC97-E0C5-CF74-963D7229B4B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DD259A86-05AD-5EFB-913E-7C43EA225496}"/>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87</a:t>
            </a:fld>
            <a:endParaRPr lang="de-DE" dirty="0"/>
          </a:p>
        </p:txBody>
      </p:sp>
      <p:sp>
        <p:nvSpPr>
          <p:cNvPr id="5" name="Inhaltsplatzhalter 4">
            <a:extLst>
              <a:ext uri="{FF2B5EF4-FFF2-40B4-BE49-F238E27FC236}">
                <a16:creationId xmlns:a16="http://schemas.microsoft.com/office/drawing/2014/main" id="{9A7E9C99-30FD-E34F-671A-6E5BB74E309B}"/>
              </a:ext>
            </a:extLst>
          </p:cNvPr>
          <p:cNvSpPr>
            <a:spLocks noGrp="1"/>
          </p:cNvSpPr>
          <p:nvPr>
            <p:ph sz="half" idx="2"/>
          </p:nvPr>
        </p:nvSpPr>
        <p:spPr>
          <a:xfrm>
            <a:off x="839788" y="3164619"/>
            <a:ext cx="10659485" cy="3025044"/>
          </a:xfrm>
        </p:spPr>
        <p:txBody>
          <a:bodyPr>
            <a:normAutofit fontScale="77500" lnSpcReduction="20000"/>
          </a:bodyPr>
          <a:lstStyle/>
          <a:p>
            <a:pPr marL="0" indent="0">
              <a:buNone/>
            </a:pPr>
            <a:r>
              <a:rPr lang="de-AT" dirty="0"/>
              <a:t>Zum Beispiel:</a:t>
            </a:r>
          </a:p>
          <a:p>
            <a:pPr lvl="0"/>
            <a:r>
              <a:rPr lang="de-AT" dirty="0"/>
              <a:t>10 Minuten Kennenlerngespräch</a:t>
            </a:r>
          </a:p>
          <a:p>
            <a:pPr lvl="0"/>
            <a:r>
              <a:rPr lang="de-AT" dirty="0"/>
              <a:t>ohne vollständige Unterlagen</a:t>
            </a:r>
          </a:p>
          <a:p>
            <a:pPr lvl="0"/>
            <a:r>
              <a:rPr lang="de-AT" dirty="0"/>
              <a:t>ohne Druck</a:t>
            </a:r>
          </a:p>
          <a:p>
            <a:pPr marL="0" indent="0">
              <a:buNone/>
            </a:pPr>
            <a:endParaRPr lang="de-DE" dirty="0"/>
          </a:p>
          <a:p>
            <a:pPr marL="0" indent="0">
              <a:buNone/>
            </a:pPr>
            <a:r>
              <a:rPr lang="de-DE" dirty="0"/>
              <a:t>Wichtig: </a:t>
            </a:r>
            <a:r>
              <a:rPr lang="de-AT" dirty="0"/>
              <a:t>Auch ein kurzes Kennenlernformat braucht eine gute Struktur.  Zum Beispiel so:</a:t>
            </a:r>
          </a:p>
          <a:p>
            <a:pPr marL="0" indent="0">
              <a:buNone/>
            </a:pPr>
            <a:br>
              <a:rPr lang="de-DE" dirty="0"/>
            </a:br>
            <a:endParaRPr lang="de-DE" b="1" dirty="0">
              <a:highlight>
                <a:srgbClr val="FFFF00"/>
              </a:highlight>
            </a:endParaRPr>
          </a:p>
        </p:txBody>
      </p:sp>
    </p:spTree>
    <p:extLst>
      <p:ext uri="{BB962C8B-B14F-4D97-AF65-F5344CB8AC3E}">
        <p14:creationId xmlns:p14="http://schemas.microsoft.com/office/powerpoint/2010/main" val="3989747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46D1-7F1E-8246-83F4-58FDB277D2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B7093B-535D-8913-1286-3D35882A7E9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375438AC-8BB5-C0D0-8C42-007191FD199E}"/>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670BA8C7-3B74-DA63-B5E8-A4B26E1126B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88</a:t>
            </a:fld>
            <a:endParaRPr lang="de-DE" dirty="0"/>
          </a:p>
        </p:txBody>
      </p:sp>
      <p:sp>
        <p:nvSpPr>
          <p:cNvPr id="5" name="Inhaltsplatzhalter 4">
            <a:extLst>
              <a:ext uri="{FF2B5EF4-FFF2-40B4-BE49-F238E27FC236}">
                <a16:creationId xmlns:a16="http://schemas.microsoft.com/office/drawing/2014/main" id="{686514ED-44F4-17D7-933F-9AFE54118B43}"/>
              </a:ext>
            </a:extLst>
          </p:cNvPr>
          <p:cNvSpPr>
            <a:spLocks noGrp="1"/>
          </p:cNvSpPr>
          <p:nvPr>
            <p:ph sz="half" idx="2"/>
          </p:nvPr>
        </p:nvSpPr>
        <p:spPr>
          <a:xfrm>
            <a:off x="839788" y="3164619"/>
            <a:ext cx="10659485" cy="3025044"/>
          </a:xfrm>
        </p:spPr>
        <p:txBody>
          <a:bodyPr>
            <a:normAutofit/>
          </a:bodyPr>
          <a:lstStyle/>
          <a:p>
            <a:r>
              <a:rPr lang="de-AT" b="1" dirty="0"/>
              <a:t>Zweiter Schritt:</a:t>
            </a:r>
            <a:br>
              <a:rPr lang="de-AT" dirty="0"/>
            </a:br>
            <a:r>
              <a:rPr lang="de-AT" dirty="0"/>
              <a:t>Ein 8- bis 10-minütiges Gespräch mit zwei bis drei festen Fragen.</a:t>
            </a:r>
          </a:p>
        </p:txBody>
      </p:sp>
    </p:spTree>
    <p:extLst>
      <p:ext uri="{BB962C8B-B14F-4D97-AF65-F5344CB8AC3E}">
        <p14:creationId xmlns:p14="http://schemas.microsoft.com/office/powerpoint/2010/main" val="1138010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1106B-81C5-F763-AB8D-86F0CF8C0A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AA8BCD-A8CE-0C84-B4F8-0D6FCFF77CC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C810ACCE-8D4D-A7A8-F453-EC6A5E4A943A}"/>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FE2AC491-87EF-B89C-48E0-6961718BF7B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89</a:t>
            </a:fld>
            <a:endParaRPr lang="de-DE" dirty="0"/>
          </a:p>
        </p:txBody>
      </p:sp>
      <p:sp>
        <p:nvSpPr>
          <p:cNvPr id="5" name="Inhaltsplatzhalter 4">
            <a:extLst>
              <a:ext uri="{FF2B5EF4-FFF2-40B4-BE49-F238E27FC236}">
                <a16:creationId xmlns:a16="http://schemas.microsoft.com/office/drawing/2014/main" id="{CC4D6ED6-79B5-C389-3004-64FDED4AF392}"/>
              </a:ext>
            </a:extLst>
          </p:cNvPr>
          <p:cNvSpPr>
            <a:spLocks noGrp="1"/>
          </p:cNvSpPr>
          <p:nvPr>
            <p:ph sz="half" idx="2"/>
          </p:nvPr>
        </p:nvSpPr>
        <p:spPr>
          <a:xfrm>
            <a:off x="839788" y="3164619"/>
            <a:ext cx="10659485" cy="3025044"/>
          </a:xfrm>
        </p:spPr>
        <p:txBody>
          <a:bodyPr>
            <a:normAutofit/>
          </a:bodyPr>
          <a:lstStyle/>
          <a:p>
            <a:r>
              <a:rPr lang="de-AT" b="1" dirty="0"/>
              <a:t>Dritter Schritt:</a:t>
            </a:r>
            <a:br>
              <a:rPr lang="de-AT" dirty="0"/>
            </a:br>
            <a:r>
              <a:rPr lang="de-AT" dirty="0"/>
              <a:t>Kurze Vorstellung des Berufs und des Ausbildungsablaufs.</a:t>
            </a:r>
          </a:p>
          <a:p>
            <a:pPr marL="0" indent="0">
              <a:buNone/>
            </a:pPr>
            <a:endParaRPr lang="de-AT" dirty="0"/>
          </a:p>
          <a:p>
            <a:pPr marL="0" indent="0">
              <a:buNone/>
            </a:pPr>
            <a:endParaRPr lang="de-AT" dirty="0"/>
          </a:p>
        </p:txBody>
      </p:sp>
    </p:spTree>
    <p:extLst>
      <p:ext uri="{BB962C8B-B14F-4D97-AF65-F5344CB8AC3E}">
        <p14:creationId xmlns:p14="http://schemas.microsoft.com/office/powerpoint/2010/main" val="48417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80BA-6411-9062-DEF8-2577F4A3F5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1ABD60-2989-2691-68A9-FAECF65BCBF8}"/>
              </a:ext>
            </a:extLst>
          </p:cNvPr>
          <p:cNvSpPr>
            <a:spLocks noGrp="1"/>
          </p:cNvSpPr>
          <p:nvPr>
            <p:ph type="title"/>
          </p:nvPr>
        </p:nvSpPr>
        <p:spPr>
          <a:xfrm>
            <a:off x="839788" y="1149120"/>
            <a:ext cx="10515600" cy="1155472"/>
          </a:xfrm>
        </p:spPr>
        <p:txBody>
          <a:bodyPr/>
          <a:lstStyle/>
          <a:p>
            <a:r>
              <a:rPr lang="de-AT" b="1" dirty="0"/>
              <a:t>Ebenso weg damit … </a:t>
            </a:r>
            <a:endParaRPr lang="de-DE" b="1" dirty="0"/>
          </a:p>
        </p:txBody>
      </p:sp>
      <p:sp>
        <p:nvSpPr>
          <p:cNvPr id="3" name="Textplatzhalter 2">
            <a:extLst>
              <a:ext uri="{FF2B5EF4-FFF2-40B4-BE49-F238E27FC236}">
                <a16:creationId xmlns:a16="http://schemas.microsoft.com/office/drawing/2014/main" id="{817BD1FD-AFEC-1F1B-0AE6-C69AE7BD5E5C}"/>
              </a:ext>
            </a:extLst>
          </p:cNvPr>
          <p:cNvSpPr>
            <a:spLocks noGrp="1"/>
          </p:cNvSpPr>
          <p:nvPr>
            <p:ph type="body" idx="1"/>
          </p:nvPr>
        </p:nvSpPr>
        <p:spPr>
          <a:xfrm>
            <a:off x="839788" y="2304592"/>
            <a:ext cx="9661374" cy="556942"/>
          </a:xfrm>
        </p:spPr>
        <p:txBody>
          <a:bodyPr/>
          <a:lstStyle/>
          <a:p>
            <a:r>
              <a:rPr lang="de-DE" dirty="0"/>
              <a:t>Recruiting-Vorschläge die nett klingen, aber im Alltag nicht (viel) helfen:</a:t>
            </a:r>
          </a:p>
        </p:txBody>
      </p:sp>
      <p:sp>
        <p:nvSpPr>
          <p:cNvPr id="4" name="Inhaltsplatzhalter 3">
            <a:extLst>
              <a:ext uri="{FF2B5EF4-FFF2-40B4-BE49-F238E27FC236}">
                <a16:creationId xmlns:a16="http://schemas.microsoft.com/office/drawing/2014/main" id="{C808E1A2-FF72-987C-057C-75A59A2CD84F}"/>
              </a:ext>
            </a:extLst>
          </p:cNvPr>
          <p:cNvSpPr>
            <a:spLocks noGrp="1"/>
          </p:cNvSpPr>
          <p:nvPr>
            <p:ph sz="half" idx="2"/>
          </p:nvPr>
        </p:nvSpPr>
        <p:spPr>
          <a:xfrm>
            <a:off x="839788" y="3164619"/>
            <a:ext cx="9661374" cy="3025044"/>
          </a:xfrm>
        </p:spPr>
        <p:txBody>
          <a:bodyPr>
            <a:normAutofit lnSpcReduction="10000"/>
          </a:bodyPr>
          <a:lstStyle/>
          <a:p>
            <a:r>
              <a:rPr lang="de-AT" dirty="0"/>
              <a:t>„Seien Sie authentisch.“</a:t>
            </a:r>
          </a:p>
          <a:p>
            <a:r>
              <a:rPr lang="de-AT" dirty="0">
                <a:solidFill>
                  <a:schemeClr val="accent2"/>
                </a:solidFill>
              </a:rPr>
              <a:t>„Gehen Sie dahin, wo die jungen Menschen sind.“</a:t>
            </a:r>
          </a:p>
          <a:p>
            <a:r>
              <a:rPr lang="de-AT" dirty="0"/>
              <a:t>„Nutzen Sie </a:t>
            </a:r>
            <a:r>
              <a:rPr lang="de-AT" dirty="0" err="1"/>
              <a:t>Social</a:t>
            </a:r>
            <a:r>
              <a:rPr lang="de-AT" dirty="0"/>
              <a:t> Media.“</a:t>
            </a:r>
          </a:p>
          <a:p>
            <a:pPr marL="0" indent="0">
              <a:buNone/>
            </a:pPr>
            <a:endParaRPr lang="de-DE" sz="2000" dirty="0"/>
          </a:p>
          <a:p>
            <a:pPr marL="0" indent="0">
              <a:buNone/>
            </a:pPr>
            <a:r>
              <a:rPr lang="de-AT" i="1" dirty="0"/>
              <a:t>Ja. Danke. Aber was heißt das bitte konkret?</a:t>
            </a:r>
          </a:p>
          <a:p>
            <a:pPr marL="0" indent="0">
              <a:buNone/>
            </a:pPr>
            <a:r>
              <a:rPr lang="de-AT" i="1" dirty="0"/>
              <a:t>Was soll ein mittelständischer Betrieb morgen früh anders machen? Was … </a:t>
            </a:r>
          </a:p>
          <a:p>
            <a:pPr marL="0" indent="0">
              <a:buNone/>
            </a:pPr>
            <a:endParaRPr lang="de-AT" dirty="0"/>
          </a:p>
          <a:p>
            <a:pPr marL="0" indent="0">
              <a:buNone/>
            </a:pPr>
            <a:endParaRPr lang="de-DE" sz="2000" dirty="0"/>
          </a:p>
        </p:txBody>
      </p:sp>
      <p:sp>
        <p:nvSpPr>
          <p:cNvPr id="8" name="Foliennummernplatzhalter 7">
            <a:extLst>
              <a:ext uri="{FF2B5EF4-FFF2-40B4-BE49-F238E27FC236}">
                <a16:creationId xmlns:a16="http://schemas.microsoft.com/office/drawing/2014/main" id="{027FCC22-029F-B427-7BEE-52254A124990}"/>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a:t>
            </a:fld>
            <a:endParaRPr lang="de-DE" dirty="0"/>
          </a:p>
        </p:txBody>
      </p:sp>
    </p:spTree>
    <p:extLst>
      <p:ext uri="{BB962C8B-B14F-4D97-AF65-F5344CB8AC3E}">
        <p14:creationId xmlns:p14="http://schemas.microsoft.com/office/powerpoint/2010/main" val="2271059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2F762-0DD9-23D6-E36E-D8574D8B4F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29B1F54-761E-B960-5239-90A9AA9C0D54}"/>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A85DEFD4-3782-397A-5592-F6EB65BD8F95}"/>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F6E0E7E6-F39C-FF50-FA9D-9283FB5C7FE3}"/>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90</a:t>
            </a:fld>
            <a:endParaRPr lang="de-DE" dirty="0"/>
          </a:p>
        </p:txBody>
      </p:sp>
      <p:sp>
        <p:nvSpPr>
          <p:cNvPr id="5" name="Inhaltsplatzhalter 4">
            <a:extLst>
              <a:ext uri="{FF2B5EF4-FFF2-40B4-BE49-F238E27FC236}">
                <a16:creationId xmlns:a16="http://schemas.microsoft.com/office/drawing/2014/main" id="{AEB01CD4-0D95-49B7-5BCC-048678DD7861}"/>
              </a:ext>
            </a:extLst>
          </p:cNvPr>
          <p:cNvSpPr>
            <a:spLocks noGrp="1"/>
          </p:cNvSpPr>
          <p:nvPr>
            <p:ph sz="half" idx="2"/>
          </p:nvPr>
        </p:nvSpPr>
        <p:spPr>
          <a:xfrm>
            <a:off x="839788" y="3164619"/>
            <a:ext cx="10659485" cy="3025044"/>
          </a:xfrm>
        </p:spPr>
        <p:txBody>
          <a:bodyPr>
            <a:normAutofit lnSpcReduction="10000"/>
          </a:bodyPr>
          <a:lstStyle/>
          <a:p>
            <a:r>
              <a:rPr lang="de-AT" b="1" dirty="0"/>
              <a:t>Vierter Schritt:</a:t>
            </a:r>
            <a:br>
              <a:rPr lang="de-AT" dirty="0"/>
            </a:br>
            <a:r>
              <a:rPr lang="de-AT" dirty="0"/>
              <a:t>Konkrete Einladung zum nächsten Schritt:</a:t>
            </a:r>
          </a:p>
          <a:p>
            <a:endParaRPr lang="de-AT" dirty="0"/>
          </a:p>
          <a:p>
            <a:pPr marL="0" indent="0">
              <a:buNone/>
            </a:pPr>
            <a:r>
              <a:rPr lang="de-AT" dirty="0"/>
              <a:t>Schnuppertag, Probearbeiten, zweites Gespräch oder einfacher Bewerbungsstart.</a:t>
            </a:r>
          </a:p>
          <a:p>
            <a:pPr marL="0" indent="0">
              <a:buNone/>
            </a:pPr>
            <a:br>
              <a:rPr lang="de-AT" dirty="0"/>
            </a:br>
            <a:r>
              <a:rPr lang="de-AT" dirty="0"/>
              <a:t>Wie bekannt machen?</a:t>
            </a:r>
          </a:p>
        </p:txBody>
      </p:sp>
    </p:spTree>
    <p:extLst>
      <p:ext uri="{BB962C8B-B14F-4D97-AF65-F5344CB8AC3E}">
        <p14:creationId xmlns:p14="http://schemas.microsoft.com/office/powerpoint/2010/main" val="6149122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175B5-5BB2-C7BC-D5DD-92038BB2508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BC2730-A5D6-A44E-E324-26F13CDF84BD}"/>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F083B3B8-5E12-4E06-E11C-BDAFE4DD1BC5}"/>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1C2ABB37-BE08-B3E6-3FC2-BA4A14A1499C}"/>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91</a:t>
            </a:fld>
            <a:endParaRPr lang="de-DE" dirty="0"/>
          </a:p>
        </p:txBody>
      </p:sp>
      <p:sp>
        <p:nvSpPr>
          <p:cNvPr id="5" name="Inhaltsplatzhalter 4">
            <a:extLst>
              <a:ext uri="{FF2B5EF4-FFF2-40B4-BE49-F238E27FC236}">
                <a16:creationId xmlns:a16="http://schemas.microsoft.com/office/drawing/2014/main" id="{5B204C8B-A0CD-0A18-D5C7-C50B1EB2667F}"/>
              </a:ext>
            </a:extLst>
          </p:cNvPr>
          <p:cNvSpPr>
            <a:spLocks noGrp="1"/>
          </p:cNvSpPr>
          <p:nvPr>
            <p:ph sz="half" idx="2"/>
          </p:nvPr>
        </p:nvSpPr>
        <p:spPr>
          <a:xfrm>
            <a:off x="839788" y="3164619"/>
            <a:ext cx="10659485" cy="3025044"/>
          </a:xfrm>
        </p:spPr>
        <p:txBody>
          <a:bodyPr>
            <a:normAutofit/>
          </a:bodyPr>
          <a:lstStyle/>
          <a:p>
            <a:pPr marL="0" indent="0">
              <a:buNone/>
            </a:pPr>
            <a:r>
              <a:rPr lang="de-AT" b="1" i="1" dirty="0"/>
              <a:t>Wie bekannt machen (3 Ebenen):</a:t>
            </a:r>
          </a:p>
          <a:p>
            <a:pPr lvl="0"/>
            <a:r>
              <a:rPr lang="de-DE" b="1" dirty="0"/>
              <a:t>Direkt in die Schulen und zu Multiplikatoren</a:t>
            </a:r>
            <a:br>
              <a:rPr lang="de-DE" dirty="0"/>
            </a:br>
            <a:endParaRPr lang="de-DE" dirty="0"/>
          </a:p>
          <a:p>
            <a:pPr lvl="0"/>
            <a:r>
              <a:rPr lang="de-DE" b="1" dirty="0"/>
              <a:t>1-Seiter mit QR-Code</a:t>
            </a:r>
            <a:r>
              <a:rPr lang="de-DE" dirty="0"/>
              <a:t> an Schulen, Klassenleitungen, Schulsozialarbeit, Berufsberatung, </a:t>
            </a:r>
            <a:endParaRPr lang="de-AT" dirty="0"/>
          </a:p>
        </p:txBody>
      </p:sp>
    </p:spTree>
    <p:extLst>
      <p:ext uri="{BB962C8B-B14F-4D97-AF65-F5344CB8AC3E}">
        <p14:creationId xmlns:p14="http://schemas.microsoft.com/office/powerpoint/2010/main" val="27902909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E6BE5-1364-B68E-44DA-8D73419B4E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2EA1F63-A2EA-0D1A-2007-C58E8816E900}"/>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70311A65-ECCD-E396-1882-4D1B9DC2F2F7}"/>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B3612534-2BB0-A5BE-D5F9-50FCE2D0A6A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92</a:t>
            </a:fld>
            <a:endParaRPr lang="de-DE" dirty="0"/>
          </a:p>
        </p:txBody>
      </p:sp>
      <p:sp>
        <p:nvSpPr>
          <p:cNvPr id="5" name="Inhaltsplatzhalter 4">
            <a:extLst>
              <a:ext uri="{FF2B5EF4-FFF2-40B4-BE49-F238E27FC236}">
                <a16:creationId xmlns:a16="http://schemas.microsoft.com/office/drawing/2014/main" id="{3EA05EB3-7234-9E69-793E-B63FDF0BF385}"/>
              </a:ext>
            </a:extLst>
          </p:cNvPr>
          <p:cNvSpPr>
            <a:spLocks noGrp="1"/>
          </p:cNvSpPr>
          <p:nvPr>
            <p:ph sz="half" idx="2"/>
          </p:nvPr>
        </p:nvSpPr>
        <p:spPr>
          <a:xfrm>
            <a:off x="839788" y="3164619"/>
            <a:ext cx="10659485" cy="3025044"/>
          </a:xfrm>
        </p:spPr>
        <p:txBody>
          <a:bodyPr>
            <a:normAutofit/>
          </a:bodyPr>
          <a:lstStyle/>
          <a:p>
            <a:pPr marL="0" indent="0">
              <a:buNone/>
            </a:pPr>
            <a:r>
              <a:rPr lang="de-AT" b="1" i="1" dirty="0"/>
              <a:t>Wie bekanntmachen (3 Ebenen):</a:t>
            </a:r>
          </a:p>
          <a:p>
            <a:pPr lvl="0"/>
            <a:r>
              <a:rPr lang="de-AT" b="1" dirty="0"/>
              <a:t>Auf allen schnellen Kanälen denselben Call-</a:t>
            </a:r>
            <a:r>
              <a:rPr lang="de-AT" b="1" dirty="0" err="1"/>
              <a:t>to</a:t>
            </a:r>
            <a:r>
              <a:rPr lang="de-AT" b="1" dirty="0"/>
              <a:t>-Action</a:t>
            </a:r>
            <a:br>
              <a:rPr lang="de-AT" dirty="0"/>
            </a:br>
            <a:r>
              <a:rPr lang="de-AT" dirty="0"/>
              <a:t>Instagram, TikTok, Karriereseite, WhatsApp-Link, Flyer, Aushang, regionale Portale — überall nur eine Botschaft:</a:t>
            </a:r>
          </a:p>
          <a:p>
            <a:pPr marL="0" lvl="0" indent="0">
              <a:buNone/>
            </a:pPr>
            <a:br>
              <a:rPr lang="de-AT" dirty="0"/>
            </a:br>
            <a:r>
              <a:rPr lang="de-AT" b="1" dirty="0"/>
              <a:t>„10 Minuten Kennenlernen statt Bewerbungsmarathon.“</a:t>
            </a:r>
            <a:endParaRPr lang="de-AT" dirty="0"/>
          </a:p>
        </p:txBody>
      </p:sp>
    </p:spTree>
    <p:extLst>
      <p:ext uri="{BB962C8B-B14F-4D97-AF65-F5344CB8AC3E}">
        <p14:creationId xmlns:p14="http://schemas.microsoft.com/office/powerpoint/2010/main" val="25841845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D9CE-97AD-49F0-6167-EABA84CA13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CE3E3C-D3AD-6551-B9B1-045587C99A32}"/>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C31D520A-F3DE-56C3-D596-367E7CCF9D1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2: Azubi-Speed-Dating</a:t>
            </a:r>
          </a:p>
        </p:txBody>
      </p:sp>
      <p:sp>
        <p:nvSpPr>
          <p:cNvPr id="8" name="Foliennummernplatzhalter 7">
            <a:extLst>
              <a:ext uri="{FF2B5EF4-FFF2-40B4-BE49-F238E27FC236}">
                <a16:creationId xmlns:a16="http://schemas.microsoft.com/office/drawing/2014/main" id="{718D3D5A-78AA-93B8-5199-2531C8AD367E}"/>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93</a:t>
            </a:fld>
            <a:endParaRPr lang="de-DE" dirty="0"/>
          </a:p>
        </p:txBody>
      </p:sp>
      <p:sp>
        <p:nvSpPr>
          <p:cNvPr id="5" name="Inhaltsplatzhalter 4">
            <a:extLst>
              <a:ext uri="{FF2B5EF4-FFF2-40B4-BE49-F238E27FC236}">
                <a16:creationId xmlns:a16="http://schemas.microsoft.com/office/drawing/2014/main" id="{D5F17099-6C99-36E6-25D1-FF47D18634F4}"/>
              </a:ext>
            </a:extLst>
          </p:cNvPr>
          <p:cNvSpPr>
            <a:spLocks noGrp="1"/>
          </p:cNvSpPr>
          <p:nvPr>
            <p:ph sz="half" idx="2"/>
          </p:nvPr>
        </p:nvSpPr>
        <p:spPr>
          <a:xfrm>
            <a:off x="839788" y="3164619"/>
            <a:ext cx="10659485" cy="3025044"/>
          </a:xfrm>
        </p:spPr>
        <p:txBody>
          <a:bodyPr>
            <a:normAutofit lnSpcReduction="10000"/>
          </a:bodyPr>
          <a:lstStyle/>
          <a:p>
            <a:pPr marL="0" indent="0">
              <a:buNone/>
            </a:pPr>
            <a:r>
              <a:rPr lang="de-AT" b="1" i="1" dirty="0"/>
              <a:t>Wie bekanntmachen (3 Ebenen):</a:t>
            </a:r>
          </a:p>
          <a:p>
            <a:pPr lvl="0"/>
            <a:r>
              <a:rPr lang="de-DE" b="1" dirty="0"/>
              <a:t>Mit echtem Termin und niedriger Hürde</a:t>
            </a:r>
            <a:br>
              <a:rPr lang="de-DE" dirty="0"/>
            </a:br>
            <a:r>
              <a:rPr lang="de-DE" dirty="0"/>
              <a:t>Nicht „Melden Sie sich bei Interesse“, sondern konkret:</a:t>
            </a:r>
            <a:br>
              <a:rPr lang="de-DE" dirty="0"/>
            </a:br>
            <a:r>
              <a:rPr lang="de-DE" b="1" dirty="0"/>
              <a:t>„Mittwoch, 16 bis 19 Uhr, ohne Unterlagen, 10 Minuten, QR-Code scannen.“</a:t>
            </a:r>
            <a:br>
              <a:rPr lang="de-DE" dirty="0"/>
            </a:br>
            <a:endParaRPr lang="de-DE" dirty="0"/>
          </a:p>
          <a:p>
            <a:pPr lvl="0"/>
            <a:r>
              <a:rPr lang="de-DE" dirty="0"/>
              <a:t>(Genau diese Klarheit macht IHK-Speed-Dating-Formate erfolgreich)</a:t>
            </a:r>
            <a:endParaRPr lang="de-AT" dirty="0"/>
          </a:p>
        </p:txBody>
      </p:sp>
    </p:spTree>
    <p:extLst>
      <p:ext uri="{BB962C8B-B14F-4D97-AF65-F5344CB8AC3E}">
        <p14:creationId xmlns:p14="http://schemas.microsoft.com/office/powerpoint/2010/main" val="31284541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860C-3643-8887-D34E-8FF253A859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5AE37DC-7218-FC98-5A3E-163B3A578506}"/>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06C3F048-2ECF-321A-5B50-DF14E31CA076}"/>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FF0CD93C-E632-BC00-01EC-E67488633E3D}"/>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94</a:t>
            </a:fld>
            <a:endParaRPr lang="de-DE" dirty="0"/>
          </a:p>
        </p:txBody>
      </p:sp>
      <p:sp>
        <p:nvSpPr>
          <p:cNvPr id="5" name="Inhaltsplatzhalter 4">
            <a:extLst>
              <a:ext uri="{FF2B5EF4-FFF2-40B4-BE49-F238E27FC236}">
                <a16:creationId xmlns:a16="http://schemas.microsoft.com/office/drawing/2014/main" id="{7300882F-B5BB-C411-77F2-B7F38BB03F3E}"/>
              </a:ext>
            </a:extLst>
          </p:cNvPr>
          <p:cNvSpPr>
            <a:spLocks noGrp="1"/>
          </p:cNvSpPr>
          <p:nvPr>
            <p:ph sz="half" idx="2"/>
          </p:nvPr>
        </p:nvSpPr>
        <p:spPr>
          <a:xfrm>
            <a:off x="839788" y="3164619"/>
            <a:ext cx="10659485" cy="3025044"/>
          </a:xfrm>
        </p:spPr>
        <p:txBody>
          <a:bodyPr>
            <a:normAutofit/>
          </a:bodyPr>
          <a:lstStyle/>
          <a:p>
            <a:pPr marL="0" indent="0">
              <a:buNone/>
            </a:pPr>
            <a:r>
              <a:rPr lang="de-DE" b="1" dirty="0"/>
              <a:t>Der „Dreh“:</a:t>
            </a:r>
          </a:p>
          <a:p>
            <a:pPr marL="0" indent="0">
              <a:buNone/>
            </a:pPr>
            <a:r>
              <a:rPr lang="de-DE" dirty="0"/>
              <a:t>Nicht nur Jugendliche ansprechen, sondern auch Eltern, Lehrkräfte und andere Einflussnehmer.</a:t>
            </a:r>
            <a:endParaRPr lang="de-AT" dirty="0"/>
          </a:p>
        </p:txBody>
      </p:sp>
    </p:spTree>
    <p:extLst>
      <p:ext uri="{BB962C8B-B14F-4D97-AF65-F5344CB8AC3E}">
        <p14:creationId xmlns:p14="http://schemas.microsoft.com/office/powerpoint/2010/main" val="16559114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BF262-C0AD-98AE-4567-45D39A676E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317F21-B16D-1DC2-18B3-F18D243766BB}"/>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E6E2EC2E-E989-29EF-0ECF-6560B9A3E652}"/>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41673B24-213C-82CD-D542-ACA455D5A32A}"/>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95</a:t>
            </a:fld>
            <a:endParaRPr lang="de-DE" dirty="0"/>
          </a:p>
        </p:txBody>
      </p:sp>
      <p:sp>
        <p:nvSpPr>
          <p:cNvPr id="5" name="Inhaltsplatzhalter 4">
            <a:extLst>
              <a:ext uri="{FF2B5EF4-FFF2-40B4-BE49-F238E27FC236}">
                <a16:creationId xmlns:a16="http://schemas.microsoft.com/office/drawing/2014/main" id="{0DDF6BF9-3DB3-33EF-7752-2E85B7B0264F}"/>
              </a:ext>
            </a:extLst>
          </p:cNvPr>
          <p:cNvSpPr>
            <a:spLocks noGrp="1"/>
          </p:cNvSpPr>
          <p:nvPr>
            <p:ph sz="half" idx="2"/>
          </p:nvPr>
        </p:nvSpPr>
        <p:spPr>
          <a:xfrm>
            <a:off x="839788" y="3164619"/>
            <a:ext cx="10659485" cy="3025044"/>
          </a:xfrm>
        </p:spPr>
        <p:txBody>
          <a:bodyPr>
            <a:normAutofit/>
          </a:bodyPr>
          <a:lstStyle/>
          <a:p>
            <a:pPr marL="0" indent="0">
              <a:buNone/>
            </a:pPr>
            <a:r>
              <a:rPr lang="de-DE" b="1" dirty="0"/>
              <a:t>Wie?</a:t>
            </a:r>
          </a:p>
          <a:p>
            <a:pPr marL="0" indent="0">
              <a:buNone/>
            </a:pPr>
            <a:endParaRPr lang="de-DE" b="1" dirty="0"/>
          </a:p>
          <a:p>
            <a:pPr marL="0" indent="0">
              <a:buNone/>
            </a:pPr>
            <a:r>
              <a:rPr lang="de-DE" dirty="0"/>
              <a:t>1-Seite „Was Eltern wissen sollten“, kurzer Infoabend, Elternfenster beim Ausbildungstag, klare Infos zu Vergütung, Betreuung, Übernahmechance. Beispiel:</a:t>
            </a:r>
            <a:endParaRPr lang="de-AT" dirty="0"/>
          </a:p>
        </p:txBody>
      </p:sp>
    </p:spTree>
    <p:extLst>
      <p:ext uri="{BB962C8B-B14F-4D97-AF65-F5344CB8AC3E}">
        <p14:creationId xmlns:p14="http://schemas.microsoft.com/office/powerpoint/2010/main" val="2826021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6D7F-503C-5334-1B1A-DAB5385922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698EEC-4689-BA5B-B9E6-08E35B6E0F3C}"/>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63628272-A9C4-938B-886F-98CC7BE0AA8B}"/>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ACAF353F-0DA0-B4BF-231A-279FA91F186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96</a:t>
            </a:fld>
            <a:endParaRPr lang="de-DE" dirty="0"/>
          </a:p>
        </p:txBody>
      </p:sp>
      <p:sp>
        <p:nvSpPr>
          <p:cNvPr id="5" name="Inhaltsplatzhalter 4">
            <a:extLst>
              <a:ext uri="{FF2B5EF4-FFF2-40B4-BE49-F238E27FC236}">
                <a16:creationId xmlns:a16="http://schemas.microsoft.com/office/drawing/2014/main" id="{EB91191C-2FC0-5C14-EC47-C8D2DE1436B0}"/>
              </a:ext>
            </a:extLst>
          </p:cNvPr>
          <p:cNvSpPr>
            <a:spLocks noGrp="1"/>
          </p:cNvSpPr>
          <p:nvPr>
            <p:ph sz="half" idx="2"/>
          </p:nvPr>
        </p:nvSpPr>
        <p:spPr>
          <a:xfrm>
            <a:off x="839788" y="3164619"/>
            <a:ext cx="10659485" cy="3025044"/>
          </a:xfrm>
        </p:spPr>
        <p:txBody>
          <a:bodyPr>
            <a:normAutofit/>
          </a:bodyPr>
          <a:lstStyle/>
          <a:p>
            <a:pPr marL="0" indent="0">
              <a:buNone/>
            </a:pPr>
            <a:r>
              <a:rPr lang="de-DE" b="1" dirty="0"/>
              <a:t>Beispiel:</a:t>
            </a:r>
          </a:p>
          <a:p>
            <a:pPr marL="0" indent="0">
              <a:buNone/>
            </a:pPr>
            <a:r>
              <a:rPr lang="de-DE" b="1" dirty="0"/>
              <a:t>Die BMW Group</a:t>
            </a:r>
            <a:r>
              <a:rPr lang="de-DE" dirty="0"/>
              <a:t> hat eine eigene </a:t>
            </a:r>
            <a:r>
              <a:rPr lang="de-DE" b="1" dirty="0"/>
              <a:t>Informationsseite für Eltern</a:t>
            </a:r>
            <a:r>
              <a:rPr lang="de-DE" dirty="0"/>
              <a:t> rund um Ausbildung und Berufsstart. </a:t>
            </a:r>
            <a:r>
              <a:rPr lang="de-DE" sz="1400" dirty="0"/>
              <a:t>https://www.bmwgroup.jobs/de/de/schueler/informationen-fuer-eltern.html?utm_source=chatgpt.com</a:t>
            </a:r>
          </a:p>
          <a:p>
            <a:pPr marL="0" indent="0">
              <a:buNone/>
            </a:pPr>
            <a:r>
              <a:rPr lang="de-DE" dirty="0"/>
              <a:t>Und </a:t>
            </a:r>
            <a:r>
              <a:rPr lang="de-DE" b="1" dirty="0" err="1"/>
              <a:t>Ottobock</a:t>
            </a:r>
            <a:r>
              <a:rPr lang="de-DE" dirty="0"/>
              <a:t> lädt 2026 sogar zu einem </a:t>
            </a:r>
            <a:r>
              <a:rPr lang="de-DE" b="1" dirty="0"/>
              <a:t>digitalen Elternabend</a:t>
            </a:r>
            <a:r>
              <a:rPr lang="de-DE" dirty="0"/>
              <a:t> für Ausbildung (und duales Studium) ein. </a:t>
            </a:r>
            <a:r>
              <a:rPr lang="de-DE" sz="1400" dirty="0"/>
              <a:t>https://corporate.ottobock.com/de/karriere/fuer-schuelerinnen?utm_source=chatgpt.com</a:t>
            </a:r>
            <a:endParaRPr lang="de-AT" sz="1400" dirty="0"/>
          </a:p>
        </p:txBody>
      </p:sp>
    </p:spTree>
    <p:extLst>
      <p:ext uri="{BB962C8B-B14F-4D97-AF65-F5344CB8AC3E}">
        <p14:creationId xmlns:p14="http://schemas.microsoft.com/office/powerpoint/2010/main" val="2894967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95094-7B97-7B76-E9A6-3E286D7429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F2DD55-1D54-924A-7FE8-3E3201A9E46F}"/>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34187CE7-88F9-DCBA-024E-3BC100793FF9}"/>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EA1D34B0-39D4-4B56-4A37-8E8B99896FE5}"/>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97</a:t>
            </a:fld>
            <a:endParaRPr lang="de-DE" dirty="0"/>
          </a:p>
        </p:txBody>
      </p:sp>
      <p:sp>
        <p:nvSpPr>
          <p:cNvPr id="5" name="Inhaltsplatzhalter 4">
            <a:extLst>
              <a:ext uri="{FF2B5EF4-FFF2-40B4-BE49-F238E27FC236}">
                <a16:creationId xmlns:a16="http://schemas.microsoft.com/office/drawing/2014/main" id="{2BA37023-AFB3-822E-8B10-7C932586DC89}"/>
              </a:ext>
            </a:extLst>
          </p:cNvPr>
          <p:cNvSpPr>
            <a:spLocks noGrp="1"/>
          </p:cNvSpPr>
          <p:nvPr>
            <p:ph sz="half" idx="2"/>
          </p:nvPr>
        </p:nvSpPr>
        <p:spPr>
          <a:xfrm>
            <a:off x="839788" y="3164619"/>
            <a:ext cx="10659485" cy="3025044"/>
          </a:xfrm>
        </p:spPr>
        <p:txBody>
          <a:bodyPr>
            <a:normAutofit/>
          </a:bodyPr>
          <a:lstStyle/>
          <a:p>
            <a:pPr marL="0" indent="0">
              <a:buNone/>
            </a:pPr>
            <a:r>
              <a:rPr lang="de-DE" b="1" dirty="0"/>
              <a:t>Übrigens:</a:t>
            </a:r>
          </a:p>
          <a:p>
            <a:pPr marL="0" indent="0">
              <a:buNone/>
            </a:pPr>
            <a:endParaRPr lang="de-DE" b="1" dirty="0"/>
          </a:p>
          <a:p>
            <a:pPr marL="0" indent="0">
              <a:buNone/>
            </a:pPr>
            <a:r>
              <a:rPr lang="de-DE" dirty="0"/>
              <a:t>BMW spricht auf seinen Praktikumsseiten ganz offen die Unentschlossenen an nach dem Motto „Du kannst dich nicht für einen Beruf entscheiden?“ bzw. „Du weißt noch nicht, wie es nach der Schule weitergehen soll?“  Da sind schöne Ideen für Sie drin …. </a:t>
            </a:r>
            <a:endParaRPr lang="de-AT" sz="1400" dirty="0"/>
          </a:p>
        </p:txBody>
      </p:sp>
    </p:spTree>
    <p:extLst>
      <p:ext uri="{BB962C8B-B14F-4D97-AF65-F5344CB8AC3E}">
        <p14:creationId xmlns:p14="http://schemas.microsoft.com/office/powerpoint/2010/main" val="36918189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0B3B4-BD32-4EFA-A2F6-C3B8620C2C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9281AE-1CE0-FD49-1CFC-3F7A700A80B1}"/>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89952FAF-F2C0-A7B3-9908-975D35DB8395}"/>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DFB6F615-A919-717C-CB69-EA95041461D2}"/>
              </a:ext>
            </a:extLst>
          </p:cNvPr>
          <p:cNvSpPr>
            <a:spLocks noGrp="1"/>
          </p:cNvSpPr>
          <p:nvPr>
            <p:ph type="sldNum" sz="quarter" idx="4294967295"/>
          </p:nvPr>
        </p:nvSpPr>
        <p:spPr>
          <a:xfrm>
            <a:off x="11499273" y="6007100"/>
            <a:ext cx="915064" cy="365125"/>
          </a:xfrm>
          <a:prstGeom prst="rect">
            <a:avLst/>
          </a:prstGeom>
        </p:spPr>
        <p:txBody>
          <a:bodyPr/>
          <a:lstStyle/>
          <a:p>
            <a:fld id="{5660544C-949A-4335-9BD7-EC3F2DE3DE31}" type="slidenum">
              <a:rPr lang="de-DE" smtClean="0"/>
              <a:t>98</a:t>
            </a:fld>
            <a:endParaRPr lang="de-DE" dirty="0"/>
          </a:p>
        </p:txBody>
      </p:sp>
      <p:sp>
        <p:nvSpPr>
          <p:cNvPr id="5" name="Inhaltsplatzhalter 4">
            <a:extLst>
              <a:ext uri="{FF2B5EF4-FFF2-40B4-BE49-F238E27FC236}">
                <a16:creationId xmlns:a16="http://schemas.microsoft.com/office/drawing/2014/main" id="{48D5CF4E-52FD-D48D-DC05-7957098BB28E}"/>
              </a:ext>
            </a:extLst>
          </p:cNvPr>
          <p:cNvSpPr>
            <a:spLocks noGrp="1"/>
          </p:cNvSpPr>
          <p:nvPr>
            <p:ph sz="half" idx="2"/>
          </p:nvPr>
        </p:nvSpPr>
        <p:spPr>
          <a:xfrm>
            <a:off x="839788" y="3164619"/>
            <a:ext cx="10659485" cy="3025044"/>
          </a:xfrm>
        </p:spPr>
        <p:txBody>
          <a:bodyPr>
            <a:normAutofit fontScale="92500" lnSpcReduction="20000"/>
          </a:bodyPr>
          <a:lstStyle/>
          <a:p>
            <a:pPr marL="0" indent="0">
              <a:buNone/>
            </a:pPr>
            <a:r>
              <a:rPr lang="de-DE" b="1" dirty="0"/>
              <a:t>Die 4 entscheidenden Erfolgsfaktoren:</a:t>
            </a:r>
          </a:p>
          <a:p>
            <a:pPr marL="514350" indent="-514350">
              <a:buFont typeface="+mj-lt"/>
              <a:buAutoNum type="arabicPeriod"/>
            </a:pPr>
            <a:r>
              <a:rPr lang="de-DE" b="1" dirty="0"/>
              <a:t>Klare Antworten auf die Fragen der Eltern </a:t>
            </a:r>
            <a:r>
              <a:rPr lang="de-DE" sz="2200" dirty="0"/>
              <a:t>(Vergütung, Betreuung, Übernahmechance, Ansprechpartner, Sicherheit). </a:t>
            </a:r>
          </a:p>
          <a:p>
            <a:pPr marL="514350" indent="-514350">
              <a:buFont typeface="+mj-lt"/>
              <a:buAutoNum type="arabicPeriod"/>
            </a:pPr>
            <a:r>
              <a:rPr lang="de-DE" b="1" dirty="0"/>
              <a:t>Vertrauen sichtbar machen </a:t>
            </a:r>
            <a:r>
              <a:rPr lang="de-DE" sz="2200" dirty="0"/>
              <a:t>(Nicht nur sagen, dass Sie sich kümmern. Zeigen, wer sich kümmert, wie der Einstieg begleitet wird und was bei Problemen passiert. </a:t>
            </a:r>
          </a:p>
          <a:p>
            <a:pPr marL="514350" indent="-514350">
              <a:buFont typeface="+mj-lt"/>
              <a:buAutoNum type="arabicPeriod"/>
            </a:pPr>
            <a:r>
              <a:rPr lang="de-DE" b="1" dirty="0"/>
              <a:t>Jugendliche und Eltern unterschiedlich ansprechen </a:t>
            </a:r>
            <a:r>
              <a:rPr lang="de-DE" sz="2000" b="1" dirty="0"/>
              <a:t>(</a:t>
            </a:r>
            <a:r>
              <a:rPr lang="de-DE" sz="2000" dirty="0"/>
              <a:t>Jugendliche interessieren sich zuerst für Alltag, Team und Beruf. Eltern eher für Stabilität, Entwicklung und Verlässlichkeit.) </a:t>
            </a:r>
          </a:p>
          <a:p>
            <a:pPr marL="514350" indent="-514350">
              <a:buFont typeface="+mj-lt"/>
              <a:buAutoNum type="arabicPeriod"/>
            </a:pPr>
            <a:r>
              <a:rPr lang="de-DE" b="1" dirty="0"/>
              <a:t>Niedrigschwellige Formate anbieten </a:t>
            </a:r>
            <a:r>
              <a:rPr lang="de-DE" sz="2000" dirty="0"/>
              <a:t>(Kurzer Infoabend, Elternfenster beim Ausbildungstag, 1-Seiten-Info „Was Eltern wissen sollten“ – klein, konkret, leicht zugänglich.</a:t>
            </a:r>
          </a:p>
          <a:p>
            <a:pPr marL="0" indent="0">
              <a:buNone/>
            </a:pPr>
            <a:endParaRPr lang="de-DE" b="1" dirty="0"/>
          </a:p>
        </p:txBody>
      </p:sp>
    </p:spTree>
    <p:extLst>
      <p:ext uri="{BB962C8B-B14F-4D97-AF65-F5344CB8AC3E}">
        <p14:creationId xmlns:p14="http://schemas.microsoft.com/office/powerpoint/2010/main" val="12988308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78367-B178-C920-6C2B-63EBBF8BED5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D41D47A-1A86-AF17-F779-B46D944AC04A}"/>
              </a:ext>
            </a:extLst>
          </p:cNvPr>
          <p:cNvSpPr>
            <a:spLocks noGrp="1"/>
          </p:cNvSpPr>
          <p:nvPr>
            <p:ph type="title"/>
          </p:nvPr>
        </p:nvSpPr>
        <p:spPr/>
        <p:txBody>
          <a:bodyPr>
            <a:noAutofit/>
          </a:bodyPr>
          <a:lstStyle/>
          <a:p>
            <a:r>
              <a:rPr lang="de-DE" sz="4600" b="1" dirty="0"/>
              <a:t>Die 8+1 Wege zum Wunsch-Azubi</a:t>
            </a:r>
          </a:p>
        </p:txBody>
      </p:sp>
      <p:sp>
        <p:nvSpPr>
          <p:cNvPr id="3" name="Textplatzhalter 2">
            <a:extLst>
              <a:ext uri="{FF2B5EF4-FFF2-40B4-BE49-F238E27FC236}">
                <a16:creationId xmlns:a16="http://schemas.microsoft.com/office/drawing/2014/main" id="{E14D2900-629E-DCE3-258A-F638EFFD70DC}"/>
              </a:ext>
            </a:extLst>
          </p:cNvPr>
          <p:cNvSpPr>
            <a:spLocks noGrp="1"/>
          </p:cNvSpPr>
          <p:nvPr>
            <p:ph type="body" idx="1"/>
          </p:nvPr>
        </p:nvSpPr>
        <p:spPr>
          <a:xfrm>
            <a:off x="839788" y="2304592"/>
            <a:ext cx="9661374" cy="556942"/>
          </a:xfrm>
        </p:spPr>
        <p:txBody>
          <a:bodyPr>
            <a:normAutofit/>
          </a:bodyPr>
          <a:lstStyle/>
          <a:p>
            <a:r>
              <a:rPr lang="de-DE" dirty="0">
                <a:solidFill>
                  <a:srgbClr val="FF0000"/>
                </a:solidFill>
              </a:rPr>
              <a:t>Weg 3: </a:t>
            </a:r>
            <a:r>
              <a:rPr lang="de-AT" dirty="0">
                <a:solidFill>
                  <a:srgbClr val="FF0000"/>
                </a:solidFill>
              </a:rPr>
              <a:t>Eltern und Mitentscheider mitgewinnen</a:t>
            </a:r>
            <a:endParaRPr lang="de-DE" dirty="0">
              <a:solidFill>
                <a:srgbClr val="FF0000"/>
              </a:solidFill>
            </a:endParaRPr>
          </a:p>
        </p:txBody>
      </p:sp>
      <p:sp>
        <p:nvSpPr>
          <p:cNvPr id="8" name="Foliennummernplatzhalter 7">
            <a:extLst>
              <a:ext uri="{FF2B5EF4-FFF2-40B4-BE49-F238E27FC236}">
                <a16:creationId xmlns:a16="http://schemas.microsoft.com/office/drawing/2014/main" id="{646C688A-C35A-8E5C-F37C-D112099A762F}"/>
              </a:ext>
            </a:extLst>
          </p:cNvPr>
          <p:cNvSpPr>
            <a:spLocks noGrp="1"/>
          </p:cNvSpPr>
          <p:nvPr>
            <p:ph type="sldNum" sz="quarter" idx="4294967295"/>
          </p:nvPr>
        </p:nvSpPr>
        <p:spPr>
          <a:xfrm>
            <a:off x="11352212" y="6189663"/>
            <a:ext cx="915064" cy="365125"/>
          </a:xfrm>
          <a:prstGeom prst="rect">
            <a:avLst/>
          </a:prstGeom>
        </p:spPr>
        <p:txBody>
          <a:bodyPr/>
          <a:lstStyle/>
          <a:p>
            <a:fld id="{5660544C-949A-4335-9BD7-EC3F2DE3DE31}" type="slidenum">
              <a:rPr lang="de-DE" smtClean="0"/>
              <a:t>99</a:t>
            </a:fld>
            <a:endParaRPr lang="de-DE" dirty="0"/>
          </a:p>
        </p:txBody>
      </p:sp>
      <p:sp>
        <p:nvSpPr>
          <p:cNvPr id="5" name="Inhaltsplatzhalter 4">
            <a:extLst>
              <a:ext uri="{FF2B5EF4-FFF2-40B4-BE49-F238E27FC236}">
                <a16:creationId xmlns:a16="http://schemas.microsoft.com/office/drawing/2014/main" id="{9B68E565-7937-5BDA-7AF0-0560E9D38F70}"/>
              </a:ext>
            </a:extLst>
          </p:cNvPr>
          <p:cNvSpPr>
            <a:spLocks noGrp="1"/>
          </p:cNvSpPr>
          <p:nvPr>
            <p:ph sz="half" idx="2"/>
          </p:nvPr>
        </p:nvSpPr>
        <p:spPr>
          <a:xfrm>
            <a:off x="839788" y="3164619"/>
            <a:ext cx="10659485" cy="3025044"/>
          </a:xfrm>
        </p:spPr>
        <p:txBody>
          <a:bodyPr>
            <a:normAutofit/>
          </a:bodyPr>
          <a:lstStyle/>
          <a:p>
            <a:pPr marL="0" indent="0">
              <a:buNone/>
            </a:pPr>
            <a:r>
              <a:rPr lang="de-DE" b="1" dirty="0"/>
              <a:t>Wie bekannt machen?</a:t>
            </a:r>
          </a:p>
          <a:p>
            <a:pPr marL="0" indent="0">
              <a:buNone/>
            </a:pPr>
            <a:endParaRPr lang="de-DE" b="1" dirty="0"/>
          </a:p>
          <a:p>
            <a:pPr marL="0" indent="0">
              <a:buNone/>
            </a:pPr>
            <a:r>
              <a:rPr lang="de-DE" dirty="0"/>
              <a:t>Über Schulen, Elternabende, Schulnewsletter, Flyer, Website und Hinweise bei Schulaktionen.</a:t>
            </a:r>
            <a:endParaRPr lang="de-AT" dirty="0"/>
          </a:p>
        </p:txBody>
      </p:sp>
    </p:spTree>
    <p:extLst>
      <p:ext uri="{BB962C8B-B14F-4D97-AF65-F5344CB8AC3E}">
        <p14:creationId xmlns:p14="http://schemas.microsoft.com/office/powerpoint/2010/main" val="374643841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9" ma:contentTypeDescription="Ein neues Dokument erstellen." ma:contentTypeScope="" ma:versionID="2258e4f82c8c16334a437732c5a32543">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b755c26e4060fd18c2cddd9d5f6c6cbf"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0C49C91-A27A-4D4C-AD10-C7301208D8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D5E850-C976-40A3-B4F2-E518418FF17A}">
  <ds:schemaRefs>
    <ds:schemaRef ds:uri="http://schemas.microsoft.com/sharepoint/v3/contenttype/forms"/>
  </ds:schemaRefs>
</ds:datastoreItem>
</file>

<file path=customXml/itemProps3.xml><?xml version="1.0" encoding="utf-8"?>
<ds:datastoreItem xmlns:ds="http://schemas.openxmlformats.org/officeDocument/2006/customXml" ds:itemID="{57C008BD-826F-428C-9C3A-59DCF7CB119C}">
  <ds:schemaRefs>
    <ds:schemaRef ds:uri="http://schemas.microsoft.com/office/2006/documentManagement/types"/>
    <ds:schemaRef ds:uri="041f6143-fe96-49ba-8741-e1dc8be7a662"/>
    <ds:schemaRef ds:uri="http://purl.org/dc/elements/1.1/"/>
    <ds:schemaRef ds:uri="http://purl.org/dc/dcmitype/"/>
    <ds:schemaRef ds:uri="472a75df-db81-445f-85ee-21459a7a6079"/>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5f3c0c8-cb47-4a26-91a1-a44bb4539247"/>
    <ds:schemaRef ds:uri="bbb3f655-f267-4a84-b742-532fbc77d0ab"/>
  </ds:schemaRefs>
</ds:datastoreItem>
</file>

<file path=docProps/app.xml><?xml version="1.0" encoding="utf-8"?>
<Properties xmlns="http://schemas.openxmlformats.org/officeDocument/2006/extended-properties" xmlns:vt="http://schemas.openxmlformats.org/officeDocument/2006/docPropsVTypes">
  <Template/>
  <TotalTime>0</TotalTime>
  <Words>6448</Words>
  <Application>Microsoft Office PowerPoint</Application>
  <PresentationFormat>Breitbild</PresentationFormat>
  <Paragraphs>926</Paragraphs>
  <Slides>133</Slides>
  <Notes>4</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133</vt:i4>
      </vt:variant>
    </vt:vector>
  </HeadingPairs>
  <TitlesOfParts>
    <vt:vector size="140" baseType="lpstr">
      <vt:lpstr>ADLaM Display</vt:lpstr>
      <vt:lpstr>Arial</vt:lpstr>
      <vt:lpstr>Calibri</vt:lpstr>
      <vt:lpstr>Calibri Light</vt:lpstr>
      <vt:lpstr>Segoe UI Semilight</vt:lpstr>
      <vt:lpstr>Wingdings</vt:lpstr>
      <vt:lpstr>Office</vt:lpstr>
      <vt:lpstr>So werden Sie zum Azubi-Magnet –  Recruiting-Ideen, die wirklich funktionieren:</vt:lpstr>
      <vt:lpstr>Die 8+1 erfolgreichsten Wege</vt:lpstr>
      <vt:lpstr>PowerPoint-Präsentation</vt:lpstr>
      <vt:lpstr>PowerPoint-Präsentation</vt:lpstr>
      <vt:lpstr>Das Thema heute ist mit Bedacht gewählt:</vt:lpstr>
      <vt:lpstr>Der Leidensdruck:</vt:lpstr>
      <vt:lpstr>PowerPoint-Präsentation</vt:lpstr>
      <vt:lpstr>Ebenso weg damit … </vt:lpstr>
      <vt:lpstr>Ebenso weg damit … </vt:lpstr>
      <vt:lpstr>Ebenso weg damit … </vt:lpstr>
      <vt:lpstr>Ebenso weg damit … </vt:lpstr>
      <vt:lpstr>Ebenso weg damit … </vt:lpstr>
      <vt:lpstr>Ebenso weg damit … </vt:lpstr>
      <vt:lpstr>Ebenso weg damit … </vt:lpstr>
      <vt:lpstr>Über den Referenten:</vt:lpstr>
      <vt:lpstr>Agenda</vt:lpstr>
      <vt:lpstr>Agenda</vt:lpstr>
      <vt:lpstr>Ebenso weg damit … </vt:lpstr>
      <vt:lpstr>Der Leidensdruck:</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Was garantiert nicht mehr funktioniert</vt:lpstr>
      <vt:lpstr>Extra-Tipp:</vt:lpstr>
      <vt:lpstr>Extra-Tipp:</vt:lpstr>
      <vt:lpstr>Extra-Tipp:</vt:lpstr>
      <vt:lpstr>Extra-Tipp:</vt:lpstr>
      <vt:lpstr>Extra-Tipp:</vt:lpstr>
      <vt:lpstr>Haben sich Azubis und Schüler wirklich so verändert?</vt:lpstr>
      <vt:lpstr>Haben sich Azubis und Schüler wirklich so verändert?</vt:lpstr>
      <vt:lpstr>Haben sich Azubis und Schüler wirklich so verändert?</vt:lpstr>
      <vt:lpstr>Haben sich Azubis und Schüler wirklich so verändert?</vt:lpstr>
      <vt:lpstr>Haben sich Azubis und Schüler wirklich so verändert?</vt:lpstr>
      <vt:lpstr>Haben sich Azubis und Schüler wirklich so verändert?</vt:lpstr>
      <vt:lpstr>Haben sich Azubis und Schüler wirklich so verändert?</vt:lpstr>
      <vt:lpstr>Haben sich Azubis und Schüler wirklich so verändert?</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Die neue rechtliche Situation ab dem 07.06.2026</vt:lpstr>
      <vt:lpstr>Mein Extra für Sie:</vt:lpstr>
      <vt:lpstr>Fazit bis hier:</vt:lpstr>
      <vt:lpstr>Fazit bis hier:</vt:lpstr>
      <vt:lpstr>Fazit  bis hier</vt:lpstr>
      <vt:lpstr>Fazit  bis hier</vt:lpstr>
      <vt:lpstr>Fazit bis hier:</vt:lpstr>
      <vt:lpstr>Die 3 größten Herausforderungen im Azubi-Recruiting</vt:lpstr>
      <vt:lpstr>Die 3 größten Herausforderungen im Azubi-Recruiting</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Die 8+1 Wege zum Wunsch-Azubi</vt:lpstr>
      <vt:lpstr>TIPP: Ihr exklusives Webinar-Angebot</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Faux - Jessica Faulhaber</dc:creator>
  <cp:lastModifiedBy>JoK - Joanna Müller</cp:lastModifiedBy>
  <cp:revision>140</cp:revision>
  <dcterms:created xsi:type="dcterms:W3CDTF">2020-05-07T15:02:46Z</dcterms:created>
  <dcterms:modified xsi:type="dcterms:W3CDTF">2026-03-11T13:47:54Z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y fmtid="{D5CDD505-2E9C-101B-9397-08002B2CF9AE}" pid="3" name="MediaServiceImageTags">
    <vt:lpwstr/>
  </property>
</Properties>
</file>