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3"/>
  </p:notesMasterIdLst>
  <p:sldIdLst>
    <p:sldId id="256" r:id="rId5"/>
    <p:sldId id="260" r:id="rId6"/>
    <p:sldId id="532" r:id="rId7"/>
    <p:sldId id="397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264" r:id="rId27"/>
    <p:sldId id="265" r:id="rId28"/>
    <p:sldId id="652" r:id="rId29"/>
    <p:sldId id="398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  <p:sldId id="567" r:id="rId47"/>
    <p:sldId id="568" r:id="rId48"/>
    <p:sldId id="589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6" r:id="rId65"/>
    <p:sldId id="584" r:id="rId66"/>
    <p:sldId id="587" r:id="rId67"/>
    <p:sldId id="588" r:id="rId68"/>
    <p:sldId id="591" r:id="rId69"/>
    <p:sldId id="590" r:id="rId70"/>
    <p:sldId id="592" r:id="rId71"/>
    <p:sldId id="593" r:id="rId72"/>
    <p:sldId id="594" r:id="rId73"/>
    <p:sldId id="595" r:id="rId74"/>
    <p:sldId id="596" r:id="rId75"/>
    <p:sldId id="597" r:id="rId76"/>
    <p:sldId id="598" r:id="rId77"/>
    <p:sldId id="599" r:id="rId78"/>
    <p:sldId id="600" r:id="rId79"/>
    <p:sldId id="601" r:id="rId80"/>
    <p:sldId id="602" r:id="rId81"/>
    <p:sldId id="603" r:id="rId82"/>
    <p:sldId id="604" r:id="rId83"/>
    <p:sldId id="605" r:id="rId84"/>
    <p:sldId id="606" r:id="rId85"/>
    <p:sldId id="607" r:id="rId86"/>
    <p:sldId id="608" r:id="rId87"/>
    <p:sldId id="609" r:id="rId88"/>
    <p:sldId id="610" r:id="rId89"/>
    <p:sldId id="611" r:id="rId90"/>
    <p:sldId id="612" r:id="rId91"/>
    <p:sldId id="613" r:id="rId92"/>
    <p:sldId id="614" r:id="rId93"/>
    <p:sldId id="615" r:id="rId94"/>
    <p:sldId id="616" r:id="rId95"/>
    <p:sldId id="618" r:id="rId96"/>
    <p:sldId id="619" r:id="rId97"/>
    <p:sldId id="621" r:id="rId98"/>
    <p:sldId id="620" r:id="rId99"/>
    <p:sldId id="622" r:id="rId100"/>
    <p:sldId id="623" r:id="rId101"/>
    <p:sldId id="624" r:id="rId102"/>
    <p:sldId id="625" r:id="rId103"/>
    <p:sldId id="626" r:id="rId104"/>
    <p:sldId id="627" r:id="rId105"/>
    <p:sldId id="628" r:id="rId106"/>
    <p:sldId id="631" r:id="rId107"/>
    <p:sldId id="629" r:id="rId108"/>
    <p:sldId id="632" r:id="rId109"/>
    <p:sldId id="630" r:id="rId110"/>
    <p:sldId id="633" r:id="rId111"/>
    <p:sldId id="634" r:id="rId112"/>
    <p:sldId id="635" r:id="rId113"/>
    <p:sldId id="636" r:id="rId114"/>
    <p:sldId id="637" r:id="rId115"/>
    <p:sldId id="638" r:id="rId116"/>
    <p:sldId id="639" r:id="rId117"/>
    <p:sldId id="640" r:id="rId118"/>
    <p:sldId id="641" r:id="rId119"/>
    <p:sldId id="642" r:id="rId120"/>
    <p:sldId id="643" r:id="rId121"/>
    <p:sldId id="644" r:id="rId122"/>
    <p:sldId id="645" r:id="rId123"/>
    <p:sldId id="646" r:id="rId124"/>
    <p:sldId id="647" r:id="rId125"/>
    <p:sldId id="649" r:id="rId126"/>
    <p:sldId id="650" r:id="rId127"/>
    <p:sldId id="651" r:id="rId128"/>
    <p:sldId id="392" r:id="rId129"/>
    <p:sldId id="394" r:id="rId130"/>
    <p:sldId id="653" r:id="rId131"/>
    <p:sldId id="395" r:id="rId132"/>
  </p:sldIdLst>
  <p:sldSz cx="18288000" cy="10287000"/>
  <p:notesSz cx="6799263" cy="9929813"/>
  <p:embeddedFontLst>
    <p:embeddedFont>
      <p:font typeface="Algerian" panose="04020705040A02060702" pitchFamily="82" charset="0"/>
      <p:regular r:id="rId1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521C5A-988F-B649-3657-0C205CCEDF97}" name="Dr. Eleonore Föhles" initials="EF" userId="Dr. Eleonore Föhl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93E"/>
    <a:srgbClr val="E4E9DF"/>
    <a:srgbClr val="E89239"/>
    <a:srgbClr val="084F6A"/>
    <a:srgbClr val="DDE7E8"/>
    <a:srgbClr val="0E555C"/>
    <a:srgbClr val="529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9109B-AF04-4609-B9E4-6BA20593ABD9}" v="7" dt="2025-10-09T06:43:36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478" autoAdjust="0"/>
  </p:normalViewPr>
  <p:slideViewPr>
    <p:cSldViewPr>
      <p:cViewPr varScale="1">
        <p:scale>
          <a:sx n="71" d="100"/>
          <a:sy n="71" d="100"/>
        </p:scale>
        <p:origin x="1041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font" Target="fonts/font1.fntdata"/><Relationship Id="rId139" Type="http://schemas.microsoft.com/office/2015/10/relationships/revisionInfo" Target="revisionInfo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presProps" Target="pres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B6842-C8B2-4348-A19A-9579CA98146F}" type="datetimeFigureOut">
              <a:rPr lang="de-DE" smtClean="0"/>
              <a:t>15.10.2025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93EA-3EAD-41BF-9A94-11F87EF7CAA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84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23937"/>
            <a:ext cx="167640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162300"/>
            <a:ext cx="16764000" cy="53657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95500"/>
            <a:ext cx="17297400" cy="6610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3920" y="4572000"/>
            <a:ext cx="12908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63800" y="963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A61CB87-C1DE-4803-065E-4F9ECE01E3D4}"/>
              </a:ext>
            </a:extLst>
          </p:cNvPr>
          <p:cNvCxnSpPr>
            <a:cxnSpLocks/>
          </p:cNvCxnSpPr>
          <p:nvPr userDrawn="1"/>
        </p:nvCxnSpPr>
        <p:spPr>
          <a:xfrm>
            <a:off x="883920" y="9334500"/>
            <a:ext cx="99364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7A2CF94-010A-17A6-00F3-12924AF323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9105900"/>
            <a:ext cx="4648200" cy="422208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521A710-C481-E7D8-90A9-46960827C215}"/>
              </a:ext>
            </a:extLst>
          </p:cNvPr>
          <p:cNvCxnSpPr>
            <a:cxnSpLocks/>
          </p:cNvCxnSpPr>
          <p:nvPr userDrawn="1"/>
        </p:nvCxnSpPr>
        <p:spPr>
          <a:xfrm>
            <a:off x="16230600" y="9317004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pm.personalwissen.de/1/14605/lsx-zielvereinbarungen-webinarangebo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1409969"/>
            <a:ext cx="17221200" cy="2159758"/>
          </a:xfrm>
          <a:prstGeom prst="rect">
            <a:avLst/>
          </a:prstGeom>
          <a:solidFill>
            <a:srgbClr val="DDE7E8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500" b="1" dirty="0"/>
              <a:t>Zielvereinbarungen als Sandwich Manager: </a:t>
            </a:r>
          </a:p>
          <a:p>
            <a:pPr algn="ctr">
              <a:lnSpc>
                <a:spcPct val="150000"/>
              </a:lnSpc>
            </a:pPr>
            <a:r>
              <a:rPr lang="de-DE" sz="4400" b="1" dirty="0"/>
              <a:t>Die Kunst loyal nach oben und wirksam nach unten zu führen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5244039-DCC5-B73A-9528-6B9BB65CD319}"/>
              </a:ext>
            </a:extLst>
          </p:cNvPr>
          <p:cNvSpPr txBox="1"/>
          <p:nvPr/>
        </p:nvSpPr>
        <p:spPr>
          <a:xfrm>
            <a:off x="1066800" y="4381500"/>
            <a:ext cx="162306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4800" b="1" dirty="0">
                <a:solidFill>
                  <a:schemeClr val="bg1"/>
                </a:solidFill>
              </a:rPr>
              <a:t>Ihr Online-Webinar am 16. Oktober 2025</a:t>
            </a:r>
          </a:p>
          <a:p>
            <a:pPr algn="ctr">
              <a:lnSpc>
                <a:spcPct val="150000"/>
              </a:lnSpc>
            </a:pPr>
            <a:r>
              <a:rPr lang="de-AT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Günter Stein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EDD1B4C-925F-7692-5D1A-E69C8E1FA52E}"/>
              </a:ext>
            </a:extLst>
          </p:cNvPr>
          <p:cNvCxnSpPr>
            <a:cxnSpLocks/>
          </p:cNvCxnSpPr>
          <p:nvPr/>
        </p:nvCxnSpPr>
        <p:spPr>
          <a:xfrm>
            <a:off x="838200" y="4152900"/>
            <a:ext cx="1645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FA5A704C-BAA4-577C-9841-0CF66839D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1353-887C-285C-4195-E455977E6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BBBCA-9959-C4D9-4A0C-52BC3AED5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DC32A1-CB59-05AC-6EEC-F89F1222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r>
              <a:rPr lang="de-DE" sz="4800" dirty="0"/>
              <a:t>SIE!</a:t>
            </a:r>
          </a:p>
          <a:p>
            <a:endParaRPr lang="de-DE" sz="4800" dirty="0"/>
          </a:p>
          <a:p>
            <a:endParaRPr lang="de-DE" sz="4800" dirty="0"/>
          </a:p>
          <a:p>
            <a:pPr algn="r"/>
            <a:r>
              <a:rPr lang="de-DE" sz="2400" dirty="0">
                <a:solidFill>
                  <a:srgbClr val="C00000"/>
                </a:solidFill>
              </a:rPr>
              <a:t>Eine Szene aus dem Führungsalltag: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C3CBA9-8974-28F1-B6C6-0CAF88F4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CD4A8825-A9D0-9111-4B7C-B1780D61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562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4330682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Beispiel:</a:t>
            </a:r>
          </a:p>
          <a:p>
            <a:r>
              <a:rPr lang="de-AT" sz="3600" dirty="0"/>
              <a:t>Stellen Sie sich ein Vertriebs-Team mit vier Mitarbeitenden vor.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Zwei davon sind alte Hasen – erfahren, vernetzt, souverän.</a:t>
            </a:r>
            <a:br>
              <a:rPr lang="de-AT" sz="3600" dirty="0"/>
            </a:br>
            <a:r>
              <a:rPr lang="de-AT" sz="3600" dirty="0"/>
              <a:t>Die anderen beiden sind neu im Unternehmen und noch dabei, sich einzuarbeiten.</a:t>
            </a:r>
          </a:p>
          <a:p>
            <a:endParaRPr lang="de-AT" sz="3600" dirty="0"/>
          </a:p>
          <a:p>
            <a:r>
              <a:rPr lang="de-AT" sz="3600" dirty="0"/>
              <a:t>Die Geschäftsleitung gibt vor: </a:t>
            </a:r>
            <a:r>
              <a:rPr lang="de-AT" sz="3600" i="1" dirty="0"/>
              <a:t>„15 % Umsatzsteigerung insgesamt.“</a:t>
            </a:r>
            <a:endParaRPr lang="de-AT" sz="3600" dirty="0"/>
          </a:p>
          <a:p>
            <a:r>
              <a:rPr lang="de-AT" sz="3600" dirty="0"/>
              <a:t>Also: 15 % von jedem? </a:t>
            </a:r>
            <a:br>
              <a:rPr lang="de-AT" sz="3600" dirty="0"/>
            </a:br>
            <a:endParaRPr lang="de-AT" sz="3600" dirty="0"/>
          </a:p>
          <a:p>
            <a:pPr algn="r"/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74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Beispiel:</a:t>
            </a:r>
          </a:p>
          <a:p>
            <a:r>
              <a:rPr lang="de-AT" sz="3600" dirty="0"/>
              <a:t>Eine faire Verteilung könnte so aussehen:</a:t>
            </a:r>
          </a:p>
          <a:p>
            <a:pPr lvl="0"/>
            <a:r>
              <a:rPr lang="de-AT" sz="3600" b="1" dirty="0"/>
              <a:t>Für die erfahrenen Kräfte:</a:t>
            </a:r>
            <a:r>
              <a:rPr lang="de-AT" sz="3600" dirty="0"/>
              <a:t> anspruchsvollere, messbare Ergebnisziele, z. B. </a:t>
            </a:r>
            <a:r>
              <a:rPr lang="de-AT" sz="3600" i="1" dirty="0"/>
              <a:t>„+20 % Umsatz bei Bestandskunden“</a:t>
            </a:r>
            <a:r>
              <a:rPr lang="de-AT" sz="3600" dirty="0"/>
              <a:t> oder </a:t>
            </a:r>
            <a:r>
              <a:rPr lang="de-AT" sz="3600" i="1" dirty="0"/>
              <a:t>„zwei neue Schlüsselkunden im Q2“.</a:t>
            </a:r>
            <a:endParaRPr lang="de-AT" sz="3600" dirty="0"/>
          </a:p>
          <a:p>
            <a:pPr lvl="0"/>
            <a:r>
              <a:rPr lang="de-AT" sz="3600" b="1" dirty="0"/>
              <a:t>Für die neuen Mitarbeitenden:</a:t>
            </a:r>
            <a:r>
              <a:rPr lang="de-AT" sz="3600" dirty="0"/>
              <a:t> Lern- oder Prozessziele, z. B. </a:t>
            </a:r>
            <a:r>
              <a:rPr lang="de-AT" sz="3600" i="1" dirty="0"/>
              <a:t>„bis Ende März vollständige Produktschulung abgeschlossen und drei Kundenpräsentationen eigenständig durchgeführt. Danach – Umsatzziele festlegen. Realistisch – mit der Vorgabe  „von oben“ im Blick.</a:t>
            </a:r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Beispiel: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23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Beispiel aus der IT-Branche:</a:t>
            </a:r>
          </a:p>
          <a:p>
            <a:endParaRPr lang="de-AT" sz="3600" dirty="0"/>
          </a:p>
          <a:p>
            <a:r>
              <a:rPr lang="de-AT" sz="3600" dirty="0"/>
              <a:t>In einem IT-Unternehmen mit „fairer“ Zielvorgabe,“ (über-)stieg laut interner Analyse die Zielerreichung um 23 %.</a:t>
            </a:r>
          </a:p>
          <a:p>
            <a:r>
              <a:rPr lang="de-AT" sz="3600" dirty="0"/>
              <a:t>Gleichzeitig sank die Fluktuation um ein Drittel – obwohl es keine Gehaltserhöhungen gab.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Warum?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50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dirty="0"/>
              <a:t>Warum?</a:t>
            </a:r>
          </a:p>
          <a:p>
            <a:endParaRPr lang="de-AT" sz="3600" dirty="0"/>
          </a:p>
          <a:p>
            <a:r>
              <a:rPr lang="de-AT" sz="3600" dirty="0"/>
              <a:t>Weil alle das Gefühl haben: </a:t>
            </a:r>
            <a:r>
              <a:rPr lang="de-AT" sz="3600" i="1" dirty="0"/>
              <a:t>„Mein Ziel ist machbar und fair.“</a:t>
            </a: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-&gt; Und genau das ist das Fundament jeder nachhaltigen Motivation: </a:t>
            </a:r>
            <a:r>
              <a:rPr lang="de-AT" sz="3600" b="1" dirty="0"/>
              <a:t>nicht Gleichheit, sondern individuell – und damit gerecht.</a:t>
            </a: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Und falls Sie Mitarbeiter die hartnäckig bocken, weil … </a:t>
            </a:r>
          </a:p>
          <a:p>
            <a:endParaRPr lang="de-AT" sz="3600" dirty="0"/>
          </a:p>
          <a:p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31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dirty="0"/>
              <a:t>Und falls Sie Mitarbeiter die hartnäckig bocken, weil … </a:t>
            </a:r>
          </a:p>
          <a:p>
            <a:endParaRPr lang="de-AT" sz="3600" dirty="0"/>
          </a:p>
          <a:p>
            <a:r>
              <a:rPr lang="de-AT" sz="3600" dirty="0"/>
              <a:t>… sie älter als Sie sind und sich möglicherweise</a:t>
            </a:r>
          </a:p>
          <a:p>
            <a:r>
              <a:rPr lang="de-AT" sz="3600" dirty="0"/>
              <a:t>Übergangen fühlen oder einfach glauben, es </a:t>
            </a:r>
          </a:p>
          <a:p>
            <a:r>
              <a:rPr lang="de-AT" sz="3600" dirty="0"/>
              <a:t>(immer) besser zu wissen: </a:t>
            </a:r>
          </a:p>
          <a:p>
            <a:endParaRPr lang="de-AT" sz="3600" dirty="0"/>
          </a:p>
          <a:p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ODER weil …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94FD67-3764-3969-74C8-919E05887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0" y="2171700"/>
            <a:ext cx="4531975" cy="64495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Gestreifter Pfeil nach rechts 6"/>
          <p:cNvSpPr/>
          <p:nvPr/>
        </p:nvSpPr>
        <p:spPr>
          <a:xfrm>
            <a:off x="7543800" y="6819900"/>
            <a:ext cx="4131945" cy="134239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dirty="0"/>
              <a:t>Ihr nächstes Extra zum Webinar</a:t>
            </a:r>
          </a:p>
        </p:txBody>
      </p:sp>
    </p:spTree>
    <p:extLst>
      <p:ext uri="{BB962C8B-B14F-4D97-AF65-F5344CB8AC3E}">
        <p14:creationId xmlns:p14="http://schemas.microsoft.com/office/powerpoint/2010/main" val="1108487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dirty="0"/>
              <a:t>Und falls Sie Mitarbeiter die hartnäckig bocken, weil … </a:t>
            </a:r>
          </a:p>
          <a:p>
            <a:endParaRPr lang="de-AT" sz="3600" dirty="0"/>
          </a:p>
          <a:p>
            <a:r>
              <a:rPr lang="de-AT" sz="3600" dirty="0"/>
              <a:t>… sie meinen, Dienst nach Vorschrift reicht aus!</a:t>
            </a:r>
          </a:p>
          <a:p>
            <a:endParaRPr lang="de-AT" sz="3600" dirty="0"/>
          </a:p>
          <a:p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Aber nun … </a:t>
            </a:r>
          </a:p>
          <a:p>
            <a:endParaRPr lang="de-AT" sz="3600" dirty="0"/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sp>
        <p:nvSpPr>
          <p:cNvPr id="7" name="Gestreifter Pfeil nach rechts 6"/>
          <p:cNvSpPr/>
          <p:nvPr/>
        </p:nvSpPr>
        <p:spPr>
          <a:xfrm>
            <a:off x="7086600" y="5579038"/>
            <a:ext cx="4131945" cy="134239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dirty="0"/>
              <a:t>Noch ein Extra zum Webinar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980109-9C18-06F4-23BE-43FFB3E3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127" y="1866900"/>
            <a:ext cx="4615513" cy="65761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289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Schritt 4: Feedback statt Kontrolle: Ziele als Prozess</a:t>
            </a:r>
          </a:p>
          <a:p>
            <a:endParaRPr lang="de-AT" sz="3600" dirty="0"/>
          </a:p>
          <a:p>
            <a:endParaRPr lang="de-AT" sz="3600" dirty="0"/>
          </a:p>
          <a:p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32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Feedback statt Kontrolle: Ziele als Prozess</a:t>
            </a:r>
          </a:p>
          <a:p>
            <a:endParaRPr lang="de-A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600" dirty="0"/>
              <a:t>Zielvereinbarungen sind </a:t>
            </a:r>
            <a:r>
              <a:rPr lang="de-AT" sz="3600" b="1" dirty="0"/>
              <a:t>keine Einmalaktion.</a:t>
            </a:r>
            <a:br>
              <a:rPr lang="de-AT" sz="3600" dirty="0"/>
            </a:br>
            <a:endParaRPr lang="de-A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600" dirty="0"/>
              <a:t>Führung wird erst dann wirksam, wenn Sie </a:t>
            </a:r>
            <a:r>
              <a:rPr lang="de-AT" sz="3600" b="1" dirty="0"/>
              <a:t>Rückkopplungen</a:t>
            </a:r>
            <a:r>
              <a:rPr lang="de-AT" sz="3600" dirty="0"/>
              <a:t> einbauen.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Best Practice aus einem Energieversorger:</a:t>
            </a:r>
          </a:p>
          <a:p>
            <a:br>
              <a:rPr lang="de-AT" sz="3600" dirty="0"/>
            </a:br>
            <a:endParaRPr lang="de-AT" sz="3600" dirty="0"/>
          </a:p>
          <a:p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612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Feedback statt Kontrolle: Ziele als Prozess</a:t>
            </a:r>
          </a:p>
          <a:p>
            <a:endParaRPr lang="de-AT" sz="3600" dirty="0"/>
          </a:p>
          <a:p>
            <a:r>
              <a:rPr lang="de-AT" sz="3600" dirty="0"/>
              <a:t>Dort gibt es nach drei Monaten eine kurze </a:t>
            </a:r>
            <a:r>
              <a:rPr lang="de-AT" sz="3600" b="1" dirty="0"/>
              <a:t>„Ziel-Resonanzrunde“</a:t>
            </a:r>
            <a:r>
              <a:rPr lang="de-AT" sz="3600" dirty="0"/>
              <a:t> mit zwei Fragen:</a:t>
            </a:r>
          </a:p>
          <a:p>
            <a:endParaRPr lang="de-AT" sz="3600" dirty="0"/>
          </a:p>
          <a:p>
            <a:pPr lvl="0"/>
            <a:r>
              <a:rPr lang="de-AT" sz="3600" dirty="0"/>
              <a:t>„Was hat bisher gut funktioniert?“</a:t>
            </a:r>
          </a:p>
          <a:p>
            <a:pPr lvl="0"/>
            <a:r>
              <a:rPr lang="de-AT" sz="3600" dirty="0"/>
              <a:t>„Wo brauchen Sie Unterstützung, damit das Ziel erreichbar bleibt?“</a:t>
            </a:r>
          </a:p>
          <a:p>
            <a:br>
              <a:rPr lang="de-AT" sz="3600" dirty="0"/>
            </a:br>
            <a:r>
              <a:rPr lang="de-AT" sz="3600" dirty="0"/>
              <a:t>Funktioniert es?</a:t>
            </a:r>
          </a:p>
          <a:p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09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Feedback statt Kontrolle: Ziele als Prozess</a:t>
            </a:r>
          </a:p>
          <a:p>
            <a:endParaRPr lang="de-AT" sz="3600" dirty="0"/>
          </a:p>
          <a:p>
            <a:r>
              <a:rPr lang="de-AT" sz="3600" dirty="0"/>
              <a:t>Ja, denn:</a:t>
            </a:r>
          </a:p>
          <a:p>
            <a:endParaRPr lang="de-AT" sz="3600" dirty="0"/>
          </a:p>
          <a:p>
            <a:r>
              <a:rPr lang="de-AT" sz="3600" dirty="0"/>
              <a:t>Diese Feedbackschleife dauert keine zehn Minuten – aber sie verhindert, dass Frust sich aufstaut.</a:t>
            </a:r>
          </a:p>
          <a:p>
            <a:br>
              <a:rPr lang="de-AT" sz="3600" dirty="0"/>
            </a:br>
            <a:r>
              <a:rPr lang="de-AT" sz="3600" dirty="0"/>
              <a:t>Und sie zeigt: Führung heißt begleiten, nicht beaufsichtigen.</a:t>
            </a:r>
          </a:p>
          <a:p>
            <a:pPr algn="r"/>
            <a:br>
              <a:rPr lang="de-AT" sz="3600" dirty="0"/>
            </a:br>
            <a:r>
              <a:rPr lang="de-AT" sz="2400" b="1" dirty="0">
                <a:solidFill>
                  <a:srgbClr val="C00000"/>
                </a:solidFill>
              </a:rPr>
              <a:t>Weitere Möglichkeiten:</a:t>
            </a:r>
          </a:p>
          <a:p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1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63262-5343-9B6F-93AC-E6523814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9E39D-57C6-C1C7-ECBF-04445AB70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9887A5-5267-585D-1C21-AE9F0A7DB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lnSpcReduction="10000"/>
          </a:bodyPr>
          <a:lstStyle/>
          <a:p>
            <a:r>
              <a:rPr lang="de-DE" sz="3600" dirty="0"/>
              <a:t>Bereichsleiterin Sabine bekommt (!) Ihre Jahresziele:</a:t>
            </a:r>
          </a:p>
          <a:p>
            <a:endParaRPr lang="de-DE" sz="3600" dirty="0"/>
          </a:p>
          <a:p>
            <a:r>
              <a:rPr lang="de-AT" sz="3600" i="1" dirty="0"/>
              <a:t>+20 % Umsatz, gleiches Personalbudget, keine Boni, keine Neueinstellungen.</a:t>
            </a:r>
          </a:p>
          <a:p>
            <a:endParaRPr lang="de-AT" sz="3600" dirty="0"/>
          </a:p>
          <a:p>
            <a:r>
              <a:rPr lang="de-AT" sz="3600" b="1" dirty="0"/>
              <a:t>Sabine weiß: </a:t>
            </a:r>
          </a:p>
          <a:p>
            <a:endParaRPr lang="de-AT" sz="3600" dirty="0"/>
          </a:p>
          <a:p>
            <a:r>
              <a:rPr lang="de-AT" sz="3600" dirty="0"/>
              <a:t>Das ist mit den aktuellen Ressourcen unmöglich. Aber sie kennt auch die Ansage von oben – </a:t>
            </a:r>
            <a:r>
              <a:rPr lang="de-AT" sz="3600" i="1" dirty="0"/>
              <a:t>„Wir brauchen Optimismus, keine Bedenkenträger</a:t>
            </a:r>
            <a:r>
              <a:rPr lang="de-AT" i="1" dirty="0"/>
              <a:t>.“   </a:t>
            </a:r>
            <a:r>
              <a:rPr lang="de-AT" b="1" dirty="0"/>
              <a:t>Also … </a:t>
            </a:r>
            <a:br>
              <a:rPr lang="de-AT" dirty="0"/>
            </a:br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09225D-AE1A-8D01-B11D-2AC91A18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C4B7E6F6-9CFF-A8C8-BC3E-7422DDB9B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248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10-Minuten-Check-ins (alle 2 Wochen) </a:t>
            </a:r>
          </a:p>
          <a:p>
            <a:r>
              <a:rPr lang="de-AT" sz="3600" b="1" dirty="0"/>
              <a:t>Ziel:</a:t>
            </a:r>
            <a:r>
              <a:rPr lang="de-AT" sz="3600" dirty="0"/>
              <a:t> Kurs halten, Hindernisse früh sehen.</a:t>
            </a:r>
            <a:br>
              <a:rPr lang="de-AT" sz="3600" dirty="0"/>
            </a:br>
            <a:endParaRPr lang="de-AT" sz="3600" dirty="0"/>
          </a:p>
          <a:p>
            <a:r>
              <a:rPr lang="de-AT" b="1" dirty="0"/>
              <a:t>Mini-Agenda (max. 10 Min):</a:t>
            </a:r>
            <a:endParaRPr lang="de-AT" dirty="0"/>
          </a:p>
          <a:p>
            <a:pPr lvl="0"/>
            <a:r>
              <a:rPr lang="de-AT" dirty="0"/>
              <a:t>Was ist seit dem letzten Check-in gelungen? (1 Min)</a:t>
            </a:r>
          </a:p>
          <a:p>
            <a:pPr lvl="0"/>
            <a:r>
              <a:rPr lang="de-AT" dirty="0"/>
              <a:t>Was blockiert Sie akut? (3 Min)</a:t>
            </a:r>
          </a:p>
          <a:p>
            <a:pPr lvl="0"/>
            <a:r>
              <a:rPr lang="de-AT" dirty="0"/>
              <a:t>Was ist der </a:t>
            </a:r>
            <a:r>
              <a:rPr lang="de-AT" b="1" dirty="0"/>
              <a:t>nächste konkrete Schritt</a:t>
            </a:r>
            <a:r>
              <a:rPr lang="de-AT" dirty="0"/>
              <a:t> bis in 14 Tagen? (3 Min)</a:t>
            </a:r>
          </a:p>
          <a:p>
            <a:pPr lvl="0"/>
            <a:r>
              <a:rPr lang="de-AT" dirty="0"/>
              <a:t>Brauchen Sie etwas von mir/anderen? (3 Min)</a:t>
            </a:r>
          </a:p>
          <a:p>
            <a:pPr lvl="0"/>
            <a:br>
              <a:rPr lang="de-AT" dirty="0"/>
            </a:br>
            <a:r>
              <a:rPr lang="de-AT" b="1" dirty="0"/>
              <a:t>Regel:</a:t>
            </a:r>
            <a:r>
              <a:rPr lang="de-AT" dirty="0"/>
              <a:t> </a:t>
            </a:r>
            <a:r>
              <a:rPr lang="de-AT" u="sng" dirty="0"/>
              <a:t>Kein Reporting, nur Entscheidungen &amp; Entlastung.</a:t>
            </a:r>
          </a:p>
          <a:p>
            <a:r>
              <a:rPr lang="de-AT" sz="3600" b="1" dirty="0"/>
              <a:t> </a:t>
            </a:r>
            <a:endParaRPr lang="de-AT" sz="3600" dirty="0"/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979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u="sng" dirty="0"/>
              <a:t>Ampel-Update asynchron (wöchentlich, 3 Zeilen)</a:t>
            </a:r>
            <a:endParaRPr lang="de-AT" sz="3600" u="sng" dirty="0"/>
          </a:p>
          <a:p>
            <a:r>
              <a:rPr lang="de-AT" sz="3600" dirty="0"/>
              <a:t>Im Team-Chat oder per E-Mail, Deadline Freitag 12:00 Uhr:</a:t>
            </a:r>
          </a:p>
          <a:p>
            <a:endParaRPr lang="de-AT" sz="3600" dirty="0"/>
          </a:p>
          <a:p>
            <a:pPr lvl="0"/>
            <a:r>
              <a:rPr lang="de-AT" sz="3600" b="1" dirty="0"/>
              <a:t>Status:</a:t>
            </a:r>
            <a:r>
              <a:rPr lang="de-AT" sz="3600" dirty="0"/>
              <a:t> </a:t>
            </a:r>
            <a:r>
              <a:rPr lang="de-AT" sz="3600" dirty="0">
                <a:solidFill>
                  <a:srgbClr val="00B050"/>
                </a:solidFill>
              </a:rPr>
              <a:t>🔴</a:t>
            </a:r>
            <a:r>
              <a:rPr lang="de-AT" sz="3600" dirty="0"/>
              <a:t> / </a:t>
            </a:r>
            <a:r>
              <a:rPr lang="de-AT" sz="3600" dirty="0">
                <a:solidFill>
                  <a:srgbClr val="FFFF00"/>
                </a:solidFill>
              </a:rPr>
              <a:t>🔴</a:t>
            </a:r>
            <a:r>
              <a:rPr lang="de-AT" sz="3600" dirty="0"/>
              <a:t> / </a:t>
            </a:r>
            <a:r>
              <a:rPr lang="de-AT" sz="3600" dirty="0">
                <a:solidFill>
                  <a:srgbClr val="FF0000"/>
                </a:solidFill>
              </a:rPr>
              <a:t>🔴</a:t>
            </a:r>
          </a:p>
          <a:p>
            <a:pPr lvl="0"/>
            <a:r>
              <a:rPr lang="de-AT" sz="3600" b="1" dirty="0"/>
              <a:t>Ein Satz Fortschritt:</a:t>
            </a:r>
            <a:r>
              <a:rPr lang="de-AT" sz="3600" dirty="0"/>
              <a:t> „Diese Woche geschafft: …“</a:t>
            </a:r>
          </a:p>
          <a:p>
            <a:pPr lvl="0"/>
            <a:r>
              <a:rPr lang="de-AT" sz="3600" b="1" dirty="0"/>
              <a:t>Ein Hindernis / ein Wunsch:</a:t>
            </a:r>
            <a:r>
              <a:rPr lang="de-AT" sz="3600" dirty="0"/>
              <a:t> „Blocker/Wunsch: …“</a:t>
            </a:r>
          </a:p>
          <a:p>
            <a:pPr lvl="0"/>
            <a:br>
              <a:rPr lang="de-AT" sz="3600" dirty="0"/>
            </a:br>
            <a:r>
              <a:rPr lang="de-AT" sz="3600" dirty="0"/>
              <a:t>Nur </a:t>
            </a:r>
            <a:r>
              <a:rPr lang="de-AT" sz="3600" b="1" dirty="0"/>
              <a:t>rote</a:t>
            </a:r>
            <a:r>
              <a:rPr lang="de-AT" sz="3600" dirty="0"/>
              <a:t> Meldungen führen zu kurzem Ad-hoc-Call (15 Min).</a:t>
            </a: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Monatlicher 15-Min-One-Pager</a:t>
            </a:r>
            <a:endParaRPr lang="de-AT" sz="3600" dirty="0"/>
          </a:p>
          <a:p>
            <a:r>
              <a:rPr lang="de-AT" sz="3600" dirty="0"/>
              <a:t>Jede/r liefert am Monatsende einen </a:t>
            </a:r>
            <a:r>
              <a:rPr lang="de-AT" sz="3600" b="1" dirty="0" err="1"/>
              <a:t>One</a:t>
            </a:r>
            <a:r>
              <a:rPr lang="de-AT" sz="3600" b="1" dirty="0"/>
              <a:t>-Pager</a:t>
            </a:r>
            <a:r>
              <a:rPr lang="de-AT" sz="3600" dirty="0"/>
              <a:t> (max. 5 </a:t>
            </a:r>
            <a:r>
              <a:rPr lang="de-AT" sz="3600" dirty="0" err="1"/>
              <a:t>Bulletpoints</a:t>
            </a:r>
            <a:r>
              <a:rPr lang="de-AT" sz="3600" dirty="0"/>
              <a:t>):</a:t>
            </a:r>
          </a:p>
          <a:p>
            <a:pPr lvl="0"/>
            <a:endParaRPr lang="de-AT" sz="36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de-AT" sz="3600" dirty="0"/>
              <a:t>Key-Ergebnisse (Messzahl!)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de-AT" sz="3600" dirty="0" err="1"/>
              <a:t>Learnings</a:t>
            </a:r>
            <a:endParaRPr lang="de-AT" sz="36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de-AT" sz="3600" dirty="0"/>
              <a:t>Risiken (neu/fortbestehend)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de-AT" sz="3600" dirty="0"/>
              <a:t>Bedarf an Ressourcen/Entscheidungen</a:t>
            </a:r>
          </a:p>
          <a:p>
            <a:pPr lvl="0"/>
            <a:br>
              <a:rPr lang="de-AT" sz="3600" dirty="0"/>
            </a:br>
            <a:r>
              <a:rPr lang="de-AT" sz="3600" dirty="0"/>
              <a:t>Sie lesen </a:t>
            </a:r>
            <a:r>
              <a:rPr lang="de-AT" sz="3600" b="1" dirty="0"/>
              <a:t>vorab</a:t>
            </a:r>
            <a:r>
              <a:rPr lang="de-AT" sz="3600" dirty="0"/>
              <a:t>, klären nur offene Punkte im 15-Min-Slot.</a:t>
            </a: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539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Office-Hour (offen, nicht verpflichtend)</a:t>
            </a: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Wöchentlich </a:t>
            </a:r>
            <a:r>
              <a:rPr lang="de-AT" sz="3600" b="1" dirty="0"/>
              <a:t>30 Min</a:t>
            </a:r>
            <a:r>
              <a:rPr lang="de-AT" sz="3600" dirty="0"/>
              <a:t>, fester Slot, „</a:t>
            </a:r>
            <a:r>
              <a:rPr lang="de-AT" sz="3600" dirty="0" err="1"/>
              <a:t>drop</a:t>
            </a:r>
            <a:r>
              <a:rPr lang="de-AT" sz="3600" dirty="0"/>
              <a:t>-in“.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Wer ein Thema hat, kommt – alle anderen arbeiten weiter.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Wirkt Wunder, ohne zusätzliche Einzeltermine.</a:t>
            </a:r>
          </a:p>
          <a:p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Extra-TIPP:</a:t>
            </a: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684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Regel der 3</a:t>
            </a: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Bei komplexen Projekten ideal. Hilft IHNEN den Überblick zu behalten und gezielt zu steuern.</a:t>
            </a:r>
          </a:p>
          <a:p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Beispiel:</a:t>
            </a: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936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Beispiel:</a:t>
            </a:r>
            <a:endParaRPr lang="de-AT" sz="3600" dirty="0"/>
          </a:p>
          <a:p>
            <a:endParaRPr lang="de-AT" sz="3600" dirty="0"/>
          </a:p>
          <a:p>
            <a:r>
              <a:rPr lang="de-AT" sz="3600" b="1" dirty="0"/>
              <a:t>Ziel (Q3):</a:t>
            </a:r>
            <a:r>
              <a:rPr lang="de-AT" sz="3600" dirty="0"/>
              <a:t> NPS (Net </a:t>
            </a:r>
            <a:r>
              <a:rPr lang="de-AT" sz="3600" dirty="0" err="1"/>
              <a:t>Promotoer</a:t>
            </a:r>
            <a:r>
              <a:rPr lang="de-AT" sz="3600" dirty="0"/>
              <a:t> Score/ Kundenzufriedenheit) um </a:t>
            </a:r>
            <a:r>
              <a:rPr lang="de-AT" sz="3600" b="1" dirty="0"/>
              <a:t>+8 Punkte</a:t>
            </a:r>
            <a:r>
              <a:rPr lang="de-AT" sz="3600" dirty="0"/>
              <a:t> erhöhen.</a:t>
            </a:r>
            <a:br>
              <a:rPr lang="de-AT" sz="3600" dirty="0"/>
            </a:br>
            <a:endParaRPr lang="de-AT" sz="3600" dirty="0"/>
          </a:p>
          <a:p>
            <a:r>
              <a:rPr lang="de-AT" sz="3600" b="1" dirty="0"/>
              <a:t>Nächste 3 Schritte:</a:t>
            </a:r>
            <a:endParaRPr lang="de-AT" sz="3600" dirty="0"/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861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Beispiel:</a:t>
            </a:r>
            <a:endParaRPr lang="de-AT" sz="3600" dirty="0"/>
          </a:p>
          <a:p>
            <a:r>
              <a:rPr lang="de-AT" sz="3600" b="1" dirty="0"/>
              <a:t>Nächste 3 Schritte:</a:t>
            </a:r>
          </a:p>
          <a:p>
            <a:endParaRPr lang="de-AT" sz="3600" b="1" dirty="0"/>
          </a:p>
          <a:p>
            <a:pPr lvl="0"/>
            <a:r>
              <a:rPr lang="de-AT" sz="3600" b="1" dirty="0"/>
              <a:t>Top-3 Beschwerdegründe analysieren</a:t>
            </a:r>
            <a:r>
              <a:rPr lang="de-AT" sz="3600" dirty="0"/>
              <a:t> (</a:t>
            </a:r>
            <a:r>
              <a:rPr lang="de-AT" sz="3600" dirty="0" err="1"/>
              <a:t>Owner</a:t>
            </a:r>
            <a:r>
              <a:rPr lang="de-AT" sz="3600" dirty="0"/>
              <a:t>: Amir, </a:t>
            </a:r>
            <a:r>
              <a:rPr lang="de-AT" sz="3600" b="1" dirty="0"/>
              <a:t>bis 16.07.</a:t>
            </a:r>
            <a:r>
              <a:rPr lang="de-AT" sz="3600" dirty="0"/>
              <a:t>; Ergebnis: Auswertung der letzten 200 Tickets).</a:t>
            </a:r>
          </a:p>
          <a:p>
            <a:pPr lvl="0"/>
            <a:r>
              <a:rPr lang="de-AT" sz="3600" b="1" dirty="0"/>
              <a:t>48-h Callback-Loop für </a:t>
            </a:r>
            <a:r>
              <a:rPr lang="de-AT" sz="3600" b="1" dirty="0" err="1"/>
              <a:t>Detractors</a:t>
            </a:r>
            <a:r>
              <a:rPr lang="de-AT" sz="3600" dirty="0"/>
              <a:t> (</a:t>
            </a:r>
            <a:r>
              <a:rPr lang="de-AT" sz="3600" dirty="0" err="1"/>
              <a:t>Owner</a:t>
            </a:r>
            <a:r>
              <a:rPr lang="de-AT" sz="3600" dirty="0"/>
              <a:t>: Jana, </a:t>
            </a:r>
            <a:r>
              <a:rPr lang="de-AT" sz="3600" b="1" dirty="0"/>
              <a:t>bis 23.07.</a:t>
            </a:r>
            <a:r>
              <a:rPr lang="de-AT" sz="3600" dirty="0"/>
              <a:t>; Ergebnis: SOP + Template im Helpdesk live).</a:t>
            </a:r>
          </a:p>
          <a:p>
            <a:pPr lvl="0"/>
            <a:r>
              <a:rPr lang="de-AT" sz="3600" b="1" dirty="0"/>
              <a:t>Kurzschulung „De-Eskalation in 90 Sek.“</a:t>
            </a:r>
            <a:r>
              <a:rPr lang="de-AT" sz="3600" dirty="0"/>
              <a:t> (</a:t>
            </a:r>
            <a:r>
              <a:rPr lang="de-AT" sz="3600" dirty="0" err="1"/>
              <a:t>Owner</a:t>
            </a:r>
            <a:r>
              <a:rPr lang="de-AT" sz="3600" dirty="0"/>
              <a:t>: Amir, </a:t>
            </a:r>
            <a:r>
              <a:rPr lang="de-AT" sz="3600" b="1" dirty="0"/>
              <a:t>bis 30.07.</a:t>
            </a:r>
            <a:r>
              <a:rPr lang="de-AT" sz="3600" dirty="0"/>
              <a:t>; Ergebnis: 15-Min-Modul, Teilnahmequote ≥90 %).</a:t>
            </a: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Beispiel HR:</a:t>
            </a: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251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Beispiel HR:</a:t>
            </a:r>
            <a:endParaRPr lang="de-AT" sz="3600" dirty="0"/>
          </a:p>
          <a:p>
            <a:endParaRPr lang="de-AT" sz="3600" b="1" dirty="0"/>
          </a:p>
          <a:p>
            <a:r>
              <a:rPr lang="de-AT" sz="3600" b="1" dirty="0"/>
              <a:t>Ziel (H1):</a:t>
            </a:r>
            <a:r>
              <a:rPr lang="de-AT" sz="3600" dirty="0"/>
              <a:t> Time-</a:t>
            </a:r>
            <a:r>
              <a:rPr lang="de-AT" sz="3600" dirty="0" err="1"/>
              <a:t>to</a:t>
            </a:r>
            <a:r>
              <a:rPr lang="de-AT" sz="3600" dirty="0"/>
              <a:t>-</a:t>
            </a:r>
            <a:r>
              <a:rPr lang="de-AT" sz="3600" dirty="0" err="1"/>
              <a:t>Hire</a:t>
            </a:r>
            <a:r>
              <a:rPr lang="de-AT" sz="3600" dirty="0"/>
              <a:t> von 64 auf </a:t>
            </a:r>
            <a:r>
              <a:rPr lang="de-AT" sz="3600" b="1" dirty="0"/>
              <a:t>45 Tage</a:t>
            </a:r>
            <a:r>
              <a:rPr lang="de-AT" sz="3600" dirty="0"/>
              <a:t> senken.</a:t>
            </a:r>
            <a:br>
              <a:rPr lang="de-AT" sz="3600" dirty="0"/>
            </a:br>
            <a:endParaRPr lang="de-AT" sz="3600" dirty="0"/>
          </a:p>
          <a:p>
            <a:r>
              <a:rPr lang="de-AT" sz="3600" b="1" dirty="0"/>
              <a:t>Nächste 3 Schritte:</a:t>
            </a:r>
            <a:endParaRPr lang="de-AT" sz="3600" dirty="0"/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04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Beispiel HR:</a:t>
            </a:r>
            <a:endParaRPr lang="de-AT" sz="3600" dirty="0"/>
          </a:p>
          <a:p>
            <a:endParaRPr lang="de-AT" sz="3600" b="1" dirty="0"/>
          </a:p>
          <a:p>
            <a:pPr lvl="0"/>
            <a:r>
              <a:rPr lang="de-AT" sz="3600" b="1" dirty="0" err="1"/>
              <a:t>Bottleneck</a:t>
            </a:r>
            <a:r>
              <a:rPr lang="de-AT" sz="3600" b="1" dirty="0"/>
              <a:t>-Analyse</a:t>
            </a:r>
            <a:r>
              <a:rPr lang="de-AT" sz="3600" dirty="0"/>
              <a:t> im Prozess (</a:t>
            </a:r>
            <a:r>
              <a:rPr lang="de-AT" sz="3600" dirty="0" err="1"/>
              <a:t>Owner</a:t>
            </a:r>
            <a:r>
              <a:rPr lang="de-AT" sz="3600" dirty="0"/>
              <a:t>: Kim, </a:t>
            </a:r>
            <a:r>
              <a:rPr lang="de-AT" sz="3600" b="1" dirty="0"/>
              <a:t>bis 05.03.</a:t>
            </a:r>
            <a:r>
              <a:rPr lang="de-AT" sz="3600" dirty="0"/>
              <a:t>; Ergebnis: </a:t>
            </a:r>
            <a:r>
              <a:rPr lang="de-AT" sz="3600" dirty="0" err="1"/>
              <a:t>Swimlane</a:t>
            </a:r>
            <a:r>
              <a:rPr lang="de-AT" sz="3600" dirty="0"/>
              <a:t> mit Engpässen).</a:t>
            </a:r>
          </a:p>
          <a:p>
            <a:pPr lvl="0"/>
            <a:r>
              <a:rPr lang="de-AT" sz="3600" b="1" dirty="0"/>
              <a:t>Manager-SLAs definieren</a:t>
            </a:r>
            <a:r>
              <a:rPr lang="de-AT" sz="3600" dirty="0"/>
              <a:t> (</a:t>
            </a:r>
            <a:r>
              <a:rPr lang="de-AT" sz="3600" dirty="0" err="1"/>
              <a:t>Owner</a:t>
            </a:r>
            <a:r>
              <a:rPr lang="de-AT" sz="3600" dirty="0"/>
              <a:t>: Kim, </a:t>
            </a:r>
            <a:r>
              <a:rPr lang="de-AT" sz="3600" b="1" dirty="0"/>
              <a:t>bis 12.03.</a:t>
            </a:r>
            <a:r>
              <a:rPr lang="de-AT" sz="3600" dirty="0"/>
              <a:t>; Ergebnis: SLA-Sheet: Feedback innerhalb 3 Werktage).</a:t>
            </a:r>
          </a:p>
          <a:p>
            <a:pPr lvl="0"/>
            <a:r>
              <a:rPr lang="de-AT" sz="3600" b="1" dirty="0"/>
              <a:t>Kalender-Slot-Pool</a:t>
            </a:r>
            <a:r>
              <a:rPr lang="de-AT" sz="3600" dirty="0"/>
              <a:t> für Erstgespräche (</a:t>
            </a:r>
            <a:r>
              <a:rPr lang="de-AT" sz="3600" dirty="0" err="1"/>
              <a:t>Owner</a:t>
            </a:r>
            <a:r>
              <a:rPr lang="de-AT" sz="3600" dirty="0"/>
              <a:t>: Alex, </a:t>
            </a:r>
            <a:r>
              <a:rPr lang="de-AT" sz="3600" b="1" dirty="0"/>
              <a:t>bis 15.03.</a:t>
            </a:r>
            <a:r>
              <a:rPr lang="de-AT" sz="3600" dirty="0"/>
              <a:t>; Ergebnis: 6 feste Interview-Slots/Woche im ATS sichtbar).</a:t>
            </a:r>
          </a:p>
          <a:p>
            <a:pPr lvl="0"/>
            <a:endParaRPr lang="de-AT" sz="3600" dirty="0"/>
          </a:p>
          <a:p>
            <a:pPr lvl="0" algn="r"/>
            <a:r>
              <a:rPr lang="de-AT" sz="2400" b="1" dirty="0">
                <a:solidFill>
                  <a:srgbClr val="FF0000"/>
                </a:solidFill>
              </a:rPr>
              <a:t>Mini-Regeln zur Durchsetzung:</a:t>
            </a: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062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Regel der 3: Die Mini-Regeln zur Durchsetzung:</a:t>
            </a:r>
            <a:endParaRPr lang="de-AT" sz="3600" dirty="0"/>
          </a:p>
          <a:p>
            <a:endParaRPr lang="de-AT" sz="3600" b="1" dirty="0"/>
          </a:p>
          <a:p>
            <a:pPr lvl="0"/>
            <a:r>
              <a:rPr lang="de-AT" sz="3600" b="1" dirty="0"/>
              <a:t>Max 3:</a:t>
            </a:r>
            <a:r>
              <a:rPr lang="de-AT" sz="3600" dirty="0"/>
              <a:t> „Neue </a:t>
            </a:r>
            <a:r>
              <a:rPr lang="de-AT" sz="3600" dirty="0" err="1"/>
              <a:t>To</a:t>
            </a:r>
            <a:r>
              <a:rPr lang="de-AT" sz="3600" dirty="0"/>
              <a:t>-dos kommen auf die Später-Liste, bis ein Schritt erledigt ist.“</a:t>
            </a:r>
          </a:p>
          <a:p>
            <a:pPr lvl="0"/>
            <a:r>
              <a:rPr lang="de-AT" sz="3600" b="1" dirty="0"/>
              <a:t>Ergebnisformulierung:</a:t>
            </a:r>
            <a:r>
              <a:rPr lang="de-AT" sz="3600" dirty="0"/>
              <a:t> Immer </a:t>
            </a:r>
            <a:r>
              <a:rPr lang="de-AT" sz="3600" b="1" dirty="0"/>
              <a:t>Outcome</a:t>
            </a:r>
            <a:r>
              <a:rPr lang="de-AT" sz="3600" dirty="0"/>
              <a:t>, nicht nur Aktivität („SOP live“ statt „SOP diskutiert“).</a:t>
            </a:r>
          </a:p>
          <a:p>
            <a:pPr lvl="0"/>
            <a:r>
              <a:rPr lang="de-AT" sz="3600" b="1" dirty="0"/>
              <a:t>Review-Frage im Check-in:</a:t>
            </a:r>
            <a:r>
              <a:rPr lang="de-AT" sz="3600" dirty="0"/>
              <a:t> „Welche </a:t>
            </a:r>
            <a:r>
              <a:rPr lang="de-AT" sz="3600" b="1" dirty="0"/>
              <a:t>eine</a:t>
            </a:r>
            <a:r>
              <a:rPr lang="de-AT" sz="3600" dirty="0"/>
              <a:t> Sache bringen wir bis zum nächsten Termin </a:t>
            </a:r>
            <a:r>
              <a:rPr lang="de-AT" sz="3600" b="1" dirty="0"/>
              <a:t>sicher</a:t>
            </a:r>
            <a:r>
              <a:rPr lang="de-AT" sz="3600" dirty="0"/>
              <a:t> über die Linie?“</a:t>
            </a:r>
          </a:p>
          <a:p>
            <a:pPr lvl="0"/>
            <a:endParaRPr lang="de-AT" sz="3600" dirty="0"/>
          </a:p>
          <a:p>
            <a:pPr lvl="0" algn="r"/>
            <a:r>
              <a:rPr lang="de-AT" sz="2400" b="1" dirty="0">
                <a:solidFill>
                  <a:srgbClr val="FF0000"/>
                </a:solidFill>
              </a:rPr>
              <a:t>Last not least:</a:t>
            </a:r>
          </a:p>
          <a:p>
            <a:pPr lvl="0"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37AD-A620-3B7F-E431-BB0BE0E40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7747B-BCE6-F4F0-87F6-98356D089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168F64-6704-CBF7-8934-E2A348693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92500" lnSpcReduction="20000"/>
          </a:bodyPr>
          <a:lstStyle/>
          <a:p>
            <a:r>
              <a:rPr lang="de-AT" sz="3500" b="1" dirty="0"/>
              <a:t>Also … </a:t>
            </a:r>
          </a:p>
          <a:p>
            <a:endParaRPr lang="de-AT" sz="3500" b="1" dirty="0"/>
          </a:p>
          <a:p>
            <a:r>
              <a:rPr lang="de-AT" sz="3500" dirty="0"/>
              <a:t>… setzt sie sich mit ihrem Team zusammen und präsentiert die neuen Ziele. Nach zehn Minuten spürt sie: Die Stimmung kippt.</a:t>
            </a:r>
            <a:br>
              <a:rPr lang="de-AT" sz="3500" dirty="0"/>
            </a:br>
            <a:endParaRPr lang="de-AT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500" dirty="0"/>
              <a:t>Einer sagt: </a:t>
            </a:r>
            <a:r>
              <a:rPr lang="de-AT" sz="3500" i="1" dirty="0"/>
              <a:t>„Da oben haben sie ja wohl keine Ahnung, was hier los ist.“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500" dirty="0"/>
              <a:t>Ein anderer murmelt: </a:t>
            </a:r>
            <a:r>
              <a:rPr lang="de-AT" sz="3500" i="1" dirty="0"/>
              <a:t>„Warum sagt sie da eigentlich nichts?“</a:t>
            </a:r>
          </a:p>
          <a:p>
            <a:endParaRPr lang="de-AT" sz="3500" i="1" dirty="0"/>
          </a:p>
          <a:p>
            <a:r>
              <a:rPr lang="de-AT" sz="3500" dirty="0"/>
              <a:t>Sabine verlässt das Meeting mit dem Gefühl, </a:t>
            </a:r>
            <a:r>
              <a:rPr lang="de-AT" sz="3500" i="1" dirty="0"/>
              <a:t>„von beiden Seiten verbrannt“</a:t>
            </a:r>
            <a:r>
              <a:rPr lang="de-AT" sz="3500" dirty="0"/>
              <a:t> zu werden. Oben gilt sie als zögerlich, unten als nicht mehr glaubwürdig …</a:t>
            </a:r>
          </a:p>
          <a:p>
            <a:endParaRPr lang="de-AT" sz="3500" i="1" dirty="0"/>
          </a:p>
          <a:p>
            <a:br>
              <a:rPr lang="de-AT" sz="3500" dirty="0"/>
            </a:br>
            <a:endParaRPr lang="de-DE" sz="35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7BFDCB-5D6A-A096-B00E-F6750B19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55B463F8-1143-B20D-CF24-9DDA3875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5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Die Balance-</a:t>
            </a:r>
            <a:r>
              <a:rPr lang="de-AT" sz="3600" b="1" dirty="0" err="1"/>
              <a:t>Canvas</a:t>
            </a:r>
            <a:endParaRPr lang="de-AT" sz="3600" b="1" dirty="0"/>
          </a:p>
          <a:p>
            <a:endParaRPr lang="de-AT" sz="3600" b="1" dirty="0"/>
          </a:p>
          <a:p>
            <a:r>
              <a:rPr lang="de-AT" sz="3600" dirty="0"/>
              <a:t>Um Ziele wirksam nach unten zu übersetzen, nutzen Sie am besten die </a:t>
            </a:r>
            <a:r>
              <a:rPr lang="de-AT" sz="3600" b="1" dirty="0"/>
              <a:t>Balance-</a:t>
            </a:r>
            <a:r>
              <a:rPr lang="de-AT" sz="3600" b="1" dirty="0" err="1"/>
              <a:t>Canvas</a:t>
            </a:r>
            <a:r>
              <a:rPr lang="de-AT" sz="3600" dirty="0"/>
              <a:t> – eine einfache, aber kraftvolle Methode. Sie besteht aus zwei Spalten:</a:t>
            </a:r>
          </a:p>
          <a:p>
            <a:pPr lvl="0"/>
            <a:endParaRPr lang="de-AT" sz="3600" dirty="0"/>
          </a:p>
          <a:p>
            <a:pPr lvl="0"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46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Die Balance-</a:t>
            </a:r>
            <a:r>
              <a:rPr lang="de-AT" sz="3600" b="1" dirty="0" err="1"/>
              <a:t>Canvas</a:t>
            </a:r>
            <a:endParaRPr lang="de-AT" sz="3600" b="1" dirty="0"/>
          </a:p>
          <a:p>
            <a:endParaRPr lang="de-AT" sz="3600" b="1" dirty="0"/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Sie füllen sie gemeinsam mit dem Team aus.</a:t>
            </a:r>
            <a:br>
              <a:rPr lang="de-AT" sz="3600" dirty="0"/>
            </a:br>
            <a:r>
              <a:rPr lang="de-AT" sz="3600" dirty="0"/>
              <a:t>Das Ergebnis ist …. </a:t>
            </a:r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4046"/>
              </p:ext>
            </p:extLst>
          </p:nvPr>
        </p:nvGraphicFramePr>
        <p:xfrm>
          <a:off x="1257300" y="3543300"/>
          <a:ext cx="12611100" cy="266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Was kommt von oben?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Was braucht mein Team?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Zielvorgaben, Kennzahlen, strategische Initiativen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Ressourcen, Kompetenzen, Klarheit, emotionale Stabilität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975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Die Balance-</a:t>
            </a:r>
            <a:r>
              <a:rPr lang="de-AT" sz="3600" b="1" dirty="0" err="1"/>
              <a:t>Canvas</a:t>
            </a:r>
            <a:endParaRPr lang="de-AT" sz="3600" b="1" dirty="0"/>
          </a:p>
          <a:p>
            <a:endParaRPr lang="de-AT" sz="3600" b="1" dirty="0"/>
          </a:p>
          <a:p>
            <a:r>
              <a:rPr lang="de-AT" sz="3600" dirty="0"/>
              <a:t>… ein </a:t>
            </a:r>
            <a:r>
              <a:rPr lang="de-AT" sz="3600" b="1" dirty="0"/>
              <a:t>balanciertes Zielverständnis</a:t>
            </a:r>
            <a:r>
              <a:rPr lang="de-AT" sz="3600" dirty="0"/>
              <a:t>:</a:t>
            </a:r>
            <a:br>
              <a:rPr lang="de-AT" sz="3600" dirty="0"/>
            </a:br>
            <a:r>
              <a:rPr lang="de-AT" sz="3600" dirty="0"/>
              <a:t>Das Team erkennt, </a:t>
            </a:r>
            <a:r>
              <a:rPr lang="de-AT" sz="3600" i="1" dirty="0"/>
              <a:t>woher der Druck kommt</a:t>
            </a:r>
            <a:r>
              <a:rPr lang="de-AT" sz="3600" dirty="0"/>
              <a:t> – und </a:t>
            </a:r>
            <a:r>
              <a:rPr lang="de-AT" sz="3600" i="1" dirty="0"/>
              <a:t>wo es selbst Gestaltungsspielraum hat.</a:t>
            </a:r>
            <a:endParaRPr lang="de-AT" sz="3600" dirty="0"/>
          </a:p>
          <a:p>
            <a:r>
              <a:rPr lang="de-AT" sz="3600" dirty="0"/>
              <a:t>Ein Beispiel: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„Von oben“ kommt das Ziel </a:t>
            </a:r>
            <a:r>
              <a:rPr lang="de-AT" sz="3600" i="1" dirty="0"/>
              <a:t>‚Digitalisierung der Kundenprozesse‘</a:t>
            </a:r>
            <a:r>
              <a:rPr lang="de-AT" sz="3600" dirty="0"/>
              <a:t>.</a:t>
            </a:r>
            <a:br>
              <a:rPr lang="de-AT" sz="3600" dirty="0"/>
            </a:br>
            <a:r>
              <a:rPr lang="de-AT" sz="3600" dirty="0"/>
              <a:t>„Von unten“ braucht es dafür </a:t>
            </a:r>
            <a:r>
              <a:rPr lang="de-AT" sz="3600" i="1" dirty="0"/>
              <a:t>‚Zeit für Schulungen, klare Zuständigkeiten und technische Unterstützung‘. So… </a:t>
            </a:r>
            <a:endParaRPr lang="de-AT" sz="3600" dirty="0"/>
          </a:p>
          <a:p>
            <a:pPr lvl="0"/>
            <a:endParaRPr lang="de-AT" sz="3600" dirty="0"/>
          </a:p>
          <a:p>
            <a:pPr lvl="0"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035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Die Balance-</a:t>
            </a:r>
            <a:r>
              <a:rPr lang="de-AT" sz="3600" b="1" dirty="0" err="1"/>
              <a:t>Canvas</a:t>
            </a:r>
            <a:endParaRPr lang="de-AT" sz="3600" b="1" dirty="0"/>
          </a:p>
          <a:p>
            <a:endParaRPr lang="de-AT" sz="3600" b="1" dirty="0"/>
          </a:p>
          <a:p>
            <a:r>
              <a:rPr lang="de-AT" sz="3600" dirty="0"/>
              <a:t>… entsteht aus Widerstand Beteiligung.</a:t>
            </a:r>
            <a:br>
              <a:rPr lang="de-AT" sz="3600" dirty="0"/>
            </a:br>
            <a:r>
              <a:rPr lang="de-AT" sz="3600" dirty="0"/>
              <a:t>Und aus Zielvorgabe wird </a:t>
            </a:r>
            <a:r>
              <a:rPr lang="de-AT" sz="3600" i="1" dirty="0"/>
              <a:t>gemeinsame Verantwortung.</a:t>
            </a:r>
            <a:endParaRPr lang="de-AT" sz="3600" dirty="0"/>
          </a:p>
          <a:p>
            <a:pPr lvl="0"/>
            <a:endParaRPr lang="de-AT" sz="3600" dirty="0"/>
          </a:p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Tipp:  Das </a:t>
            </a:r>
            <a:r>
              <a:rPr lang="de-DE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LeadershipXperts</a:t>
            </a:r>
            <a:r>
              <a:rPr lang="de-DE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Willkommenspaket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AT" sz="3600" dirty="0"/>
              <a:t>Das KOMPLETTE Extra zum Webinar!</a:t>
            </a:r>
          </a:p>
          <a:p>
            <a:pPr lvl="0"/>
            <a:endParaRPr lang="de-AT" sz="3600" dirty="0"/>
          </a:p>
          <a:p>
            <a:pPr lvl="0"/>
            <a:endParaRPr lang="de-AT" sz="3600" dirty="0"/>
          </a:p>
          <a:p>
            <a:pPr lvl="0"/>
            <a:r>
              <a:rPr lang="de-AT" sz="3600" b="1" dirty="0"/>
              <a:t>Fazit:</a:t>
            </a:r>
          </a:p>
          <a:p>
            <a:pPr lvl="0"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pic>
        <p:nvPicPr>
          <p:cNvPr id="6" name="Grafik 5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04E4BC69-CBB9-8AC1-A66C-57EFD6C46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2271914"/>
            <a:ext cx="5338417" cy="53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905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Fazit:</a:t>
            </a:r>
          </a:p>
          <a:p>
            <a:r>
              <a:rPr lang="de-AT" sz="3600" b="1" dirty="0"/>
              <a:t>Sandwich-Manager</a:t>
            </a:r>
            <a:r>
              <a:rPr lang="de-AT" sz="3600" dirty="0"/>
              <a:t> sind keine Opfer der Mitte, sondern </a:t>
            </a:r>
            <a:r>
              <a:rPr lang="de-AT" sz="3600" b="1" dirty="0"/>
              <a:t>Architekten der Übersetzung</a:t>
            </a:r>
            <a:r>
              <a:rPr lang="de-AT" sz="3600" dirty="0"/>
              <a:t>.</a:t>
            </a:r>
          </a:p>
          <a:p>
            <a:r>
              <a:rPr lang="de-AT" sz="3600" b="1" dirty="0"/>
              <a:t>Loyalität ≠ Gehorsam:</a:t>
            </a:r>
            <a:r>
              <a:rPr lang="de-AT" sz="3600" dirty="0"/>
              <a:t> Loyal heißt </a:t>
            </a:r>
            <a:r>
              <a:rPr lang="de-AT" sz="3600" i="1" dirty="0"/>
              <a:t>klar verhandeln</a:t>
            </a:r>
            <a:r>
              <a:rPr lang="de-AT" sz="3600" dirty="0"/>
              <a:t> und </a:t>
            </a:r>
            <a:r>
              <a:rPr lang="de-AT" sz="3600" i="1" dirty="0"/>
              <a:t>integer liefern</a:t>
            </a:r>
            <a:r>
              <a:rPr lang="de-AT" sz="3600" dirty="0"/>
              <a:t>.</a:t>
            </a:r>
          </a:p>
          <a:p>
            <a:r>
              <a:rPr lang="de-AT" sz="3600" b="1" dirty="0"/>
              <a:t>Motivation ohne Geld</a:t>
            </a:r>
            <a:r>
              <a:rPr lang="de-AT" sz="3600" dirty="0"/>
              <a:t> funktioniert – mit Sinn, Wachstum, Anerkennung </a:t>
            </a:r>
          </a:p>
          <a:p>
            <a:r>
              <a:rPr lang="de-AT" sz="3600" b="1" dirty="0"/>
              <a:t>Selbstführung</a:t>
            </a:r>
            <a:r>
              <a:rPr lang="de-AT" sz="3600" dirty="0"/>
              <a:t> ist keine Wellness, sondern P</a:t>
            </a:r>
            <a:r>
              <a:rPr lang="de-AT" sz="3600" b="1" dirty="0"/>
              <a:t>roduktivitätsstrategie</a:t>
            </a:r>
            <a:r>
              <a:rPr lang="de-AT" sz="3600" dirty="0"/>
              <a:t>. </a:t>
            </a:r>
            <a:r>
              <a:rPr lang="de-AT" sz="3600" dirty="0">
                <a:sym typeface="Wingdings" panose="05000000000000000000" pitchFamily="2" charset="2"/>
              </a:rPr>
              <a:t></a:t>
            </a:r>
            <a:r>
              <a:rPr lang="de-AT" sz="3600" dirty="0"/>
              <a:t> Alles dazu im Extra-Paket zum Webinar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:</a:t>
            </a:r>
          </a:p>
          <a:p>
            <a:pPr lvl="0"/>
            <a:endParaRPr lang="de-AT" sz="3600" dirty="0"/>
          </a:p>
          <a:p>
            <a:pPr lvl="0"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33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7B65F-FEF7-C5F4-A772-06BFE728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36CAD6-66F2-12C4-FC62-7BE9A287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C6649E8F-D387-5B73-DE25-C8C15CCFFEC2}"/>
              </a:ext>
            </a:extLst>
          </p:cNvPr>
          <p:cNvSpPr txBox="1">
            <a:spLocks/>
          </p:cNvSpPr>
          <p:nvPr/>
        </p:nvSpPr>
        <p:spPr>
          <a:xfrm>
            <a:off x="854371" y="9708742"/>
            <a:ext cx="104232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JETZT ANFORDERN: </a:t>
            </a:r>
            <a:r>
              <a:rPr lang="de-DE" sz="1600" dirty="0">
                <a:hlinkClick r:id="rId2"/>
              </a:rPr>
              <a:t>https://lpm.personalwissen.de/1/14605/lsx-zielvereinbarungen-webinarangebot/</a:t>
            </a:r>
            <a:endParaRPr lang="de-DE" sz="1600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A81FB611-B4DC-64DC-1856-787574F55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324" y="9585828"/>
            <a:ext cx="3262952" cy="610955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D862C3BA-B679-3364-209C-8F49EE897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097" y="462083"/>
            <a:ext cx="13755806" cy="901332"/>
          </a:xfrm>
        </p:spPr>
        <p:txBody>
          <a:bodyPr>
            <a:normAutofit/>
          </a:bodyPr>
          <a:lstStyle/>
          <a:p>
            <a:pPr lvl="1"/>
            <a:r>
              <a:rPr lang="de-DE" sz="4800" b="1" dirty="0">
                <a:solidFill>
                  <a:srgbClr val="FF0000"/>
                </a:solidFill>
              </a:rPr>
              <a:t>Exklusives Gratis Webinar-Angebot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0FABB9A-691F-CE67-76BA-0F5B1A00133F}"/>
              </a:ext>
            </a:extLst>
          </p:cNvPr>
          <p:cNvSpPr/>
          <p:nvPr/>
        </p:nvSpPr>
        <p:spPr>
          <a:xfrm>
            <a:off x="1066800" y="8065679"/>
            <a:ext cx="5334000" cy="70884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 Gratis anfordern!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87E36E-CE36-6A89-422D-15AB21D200B1}"/>
              </a:ext>
            </a:extLst>
          </p:cNvPr>
          <p:cNvSpPr txBox="1"/>
          <p:nvPr/>
        </p:nvSpPr>
        <p:spPr>
          <a:xfrm>
            <a:off x="533400" y="2055742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EXTRAS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Webinar: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heutigen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Webinar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Spezial-Report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Erfolgreiche Zielvereinbarungsgespräche in 10 Schritten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Kompakt-Ratgeber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So vereinbaren Sie softe Ziele in einem Zielvereinbarungsgespräch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Webinar-Tipp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Alteingesessene Kollegen einfangen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Kompakt-Info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Dienst nach Vorschrift erkennen &amp; gegensteuern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Sonderausgabe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Zwischen allen Stühlen die Sandwichposition neu denken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LeadershipXperts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Willkommenspaket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04E4BC69-CBB9-8AC1-A66C-57EFD6C46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2271914"/>
            <a:ext cx="5338417" cy="53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768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D4DE6-7211-263E-6998-D4D45827D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5FFBE-06F0-1011-533D-5D6C5C5D7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36" y="419100"/>
            <a:ext cx="12649200" cy="147002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5B49"/>
                </a:solidFill>
              </a:rPr>
              <a:t>Ihre eingereichten Fragen!</a:t>
            </a:r>
            <a:endParaRPr lang="de-DE" sz="13800" u="sng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36F2DF-2A11-63AF-3524-D490FF39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 dirty="0"/>
          </a:p>
        </p:txBody>
      </p:sp>
      <p:pic>
        <p:nvPicPr>
          <p:cNvPr id="3" name="Grafik 2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DB3866CE-F2AC-5726-B7D6-728FE742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9AA432-4A4B-6494-F6A2-91FF9989C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78" y="6896100"/>
            <a:ext cx="3162063" cy="2108042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FD84146C-4104-137F-98CD-B5BC07024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236" y="2324100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Frage:</a:t>
            </a:r>
            <a:r>
              <a:rPr lang="de-DE" dirty="0"/>
              <a:t> Wie kann ich Zielvereinbarung ohne Monetarisierung effektiv durchsetzen und sowohl individuelle als auch Team-Ziele motivierend vorantreiben? bzw. Wie kann ich sonst auch im Umkehrschluss handeln (Konsequenzen), wenn Mitarbeiter dem entgegen handeln, weil es keinen Bonus dafür gibt?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Frage:</a:t>
            </a:r>
            <a:r>
              <a:rPr lang="de-DE" dirty="0"/>
              <a:t> Gibt es Tipps für die Gewichtung von mehreren Zielen (also Vorgaben oder Best Practice Beispiele, wie man am besten die Aufteilung der Gewichtung festlegt?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Frage:</a:t>
            </a:r>
            <a:r>
              <a:rPr lang="de-DE" dirty="0"/>
              <a:t> Gibt es arbeitsrechtliche Fallstricke, die man bedenken muss (sowohl für Team- als auch individuelle Vereinbarungen)?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:</a:t>
            </a:r>
          </a:p>
          <a:p>
            <a:pPr lvl="0"/>
            <a:endParaRPr lang="de-AT" sz="3600" dirty="0"/>
          </a:p>
          <a:p>
            <a:pPr lvl="0"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br>
              <a:rPr lang="de-AT" sz="3600" dirty="0"/>
            </a:b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312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6D48C-BC57-DFFB-C1F9-B87E2991B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C4974-7F79-560C-FF96-6C5FF1145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52899"/>
            <a:ext cx="12649200" cy="1470025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5B49"/>
                </a:solidFill>
              </a:rPr>
              <a:t>Gibt es noch </a:t>
            </a:r>
            <a:br>
              <a:rPr lang="de-DE" dirty="0">
                <a:solidFill>
                  <a:srgbClr val="005B49"/>
                </a:solidFill>
              </a:rPr>
            </a:br>
            <a:r>
              <a:rPr lang="de-DE" dirty="0">
                <a:solidFill>
                  <a:srgbClr val="005B49"/>
                </a:solidFill>
              </a:rPr>
              <a:t>weitere Fragen?</a:t>
            </a:r>
            <a:endParaRPr lang="de-DE" sz="13800" u="sng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20601F-4727-95DF-BAFF-10645B80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 dirty="0"/>
          </a:p>
        </p:txBody>
      </p:sp>
      <p:pic>
        <p:nvPicPr>
          <p:cNvPr id="3" name="Grafik 2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EF786BDB-C01F-50FB-1D6A-6428BE81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EEDFA-AF6D-8CB5-696B-A909CE005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873" y="2586037"/>
            <a:ext cx="6905625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715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D5302-F6D4-8C6E-CEA9-FC1C50E40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EDF9A06F-D302-52D4-1466-3E29EDAEC9CF}"/>
              </a:ext>
            </a:extLst>
          </p:cNvPr>
          <p:cNvSpPr txBox="1"/>
          <p:nvPr/>
        </p:nvSpPr>
        <p:spPr>
          <a:xfrm>
            <a:off x="1219200" y="3543300"/>
            <a:ext cx="16230600" cy="1430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55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Herzlichen Dank für Ihre Teilnahme!!!</a:t>
            </a:r>
            <a:endParaRPr kumimoji="0" lang="en-US" sz="55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796DA8-F56A-7D59-F31E-D87329EF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9CEEBE5E-8D80-C248-3C77-26AE030B9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24EA-D2A4-4AC5-5F39-E6B4BA7CE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01D9B-9EEE-BB53-462E-074BB4C83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5E9FA2-AB0F-1BF1-945C-AF48ACDCE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  <a:p>
            <a:r>
              <a:rPr lang="de-AT" sz="3600" dirty="0"/>
              <a:t>Eine Situation, die ich niemandem wünsche.</a:t>
            </a:r>
          </a:p>
          <a:p>
            <a:r>
              <a:rPr lang="de-AT" sz="3600" dirty="0"/>
              <a:t>Und die Sie auch nicht erleben werden.</a:t>
            </a:r>
          </a:p>
          <a:p>
            <a:r>
              <a:rPr lang="de-AT" sz="3600" dirty="0"/>
              <a:t>Denn genau darum geht es heute.</a:t>
            </a:r>
          </a:p>
          <a:p>
            <a:endParaRPr lang="de-AT" i="1" dirty="0"/>
          </a:p>
          <a:p>
            <a:br>
              <a:rPr lang="de-AT" dirty="0"/>
            </a:br>
            <a:endParaRPr lang="de-AT" dirty="0"/>
          </a:p>
          <a:p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Ein Blick auf die Studien: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FC139-DD01-5AF8-E0BC-DF1C541C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9FC7F67-8D45-FE52-C6A7-621DB7F75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0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5BC02-078A-30A2-FA57-71C884F1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2D2A3-C6B6-0017-D982-900D16707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Studienlage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AA9974-EF0D-5B59-D8CC-850FB9D18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  <a:p>
            <a:r>
              <a:rPr lang="de-AT" dirty="0"/>
              <a:t>Die aktuelle </a:t>
            </a:r>
            <a:r>
              <a:rPr lang="de-AT" b="1" dirty="0"/>
              <a:t>Gallup-Studie 2025 </a:t>
            </a:r>
            <a:r>
              <a:rPr lang="de-AT" dirty="0"/>
              <a:t>spricht Klartext:</a:t>
            </a:r>
            <a:br>
              <a:rPr lang="de-AT" dirty="0"/>
            </a:br>
            <a:endParaRPr lang="de-AT" dirty="0"/>
          </a:p>
          <a:p>
            <a:r>
              <a:rPr lang="de-AT" dirty="0"/>
              <a:t>Nur 14 % der Mitarbeitenden in Deutschland fühlen sich durch Zielvereinbarungsgespräche wirklich motiviert.</a:t>
            </a:r>
            <a:endParaRPr lang="de-AT" i="1" dirty="0"/>
          </a:p>
          <a:p>
            <a:br>
              <a:rPr lang="de-AT" dirty="0"/>
            </a:br>
            <a:endParaRPr lang="de-AT" dirty="0"/>
          </a:p>
          <a:p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Hauptgrund: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395D20-7AB7-8D4F-BFC6-FCA49821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E66D8585-C169-AAD2-BAC4-0CD5D6110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2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0960-BCAA-7B90-2C3F-5F171F56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B8E9A-877D-D3BE-64E3-A57B5A76A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Studienlage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E5FDE3-988C-6577-3993-5BFF28DC6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  <a:p>
            <a:r>
              <a:rPr lang="de-AT" dirty="0"/>
              <a:t>Die aktuelle </a:t>
            </a:r>
            <a:r>
              <a:rPr lang="de-AT" b="1" dirty="0"/>
              <a:t>Gallup-Studie 2025 </a:t>
            </a:r>
            <a:r>
              <a:rPr lang="de-AT" dirty="0"/>
              <a:t>spricht Klartext:</a:t>
            </a:r>
            <a:br>
              <a:rPr lang="de-AT" dirty="0"/>
            </a:br>
            <a:endParaRPr lang="de-AT" dirty="0"/>
          </a:p>
          <a:p>
            <a:r>
              <a:rPr lang="de-AT" b="1" dirty="0"/>
              <a:t>Fehlende Fairness und Realismus bei den Zielen – und mangelnde Kommunikation über den Sinn dahinter.</a:t>
            </a:r>
          </a:p>
          <a:p>
            <a:br>
              <a:rPr lang="de-AT" dirty="0"/>
            </a:br>
            <a:endParaRPr lang="de-AT" dirty="0"/>
          </a:p>
          <a:p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Noch eine Studie: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072FDC-9066-F493-7682-95746D9F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3DD858E-5863-4B80-EAED-1BA536E0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3CFFC-7A48-B4B8-9A6C-312210438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C55E5-AE55-1331-B014-BC037C0F9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Studienlage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A62584-DFB2-8465-47A1-C45B04401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85000" lnSpcReduction="20000"/>
          </a:bodyPr>
          <a:lstStyle/>
          <a:p>
            <a:endParaRPr lang="de-AT" sz="3900" dirty="0"/>
          </a:p>
          <a:p>
            <a:endParaRPr lang="de-AT" sz="3900" dirty="0"/>
          </a:p>
          <a:p>
            <a:r>
              <a:rPr lang="de-AT" sz="3900" b="1" dirty="0"/>
              <a:t>Haufe Leadership </a:t>
            </a:r>
            <a:r>
              <a:rPr lang="de-AT" sz="3900" b="1" dirty="0" err="1"/>
              <a:t>Insights</a:t>
            </a:r>
            <a:r>
              <a:rPr lang="de-AT" sz="3900" b="1" dirty="0"/>
              <a:t> 2024:</a:t>
            </a:r>
          </a:p>
          <a:p>
            <a:endParaRPr lang="de-AT" sz="3900" b="1" dirty="0"/>
          </a:p>
          <a:p>
            <a:r>
              <a:rPr lang="de-AT" sz="3900" dirty="0"/>
              <a:t>56 % der Führungskräfte fühlen sich in Zielgesprächen „zerrissen zwischen den Fronten“ </a:t>
            </a:r>
          </a:p>
          <a:p>
            <a:endParaRPr lang="de-AT" sz="3900" dirty="0"/>
          </a:p>
          <a:p>
            <a:br>
              <a:rPr lang="de-AT" sz="3900" dirty="0"/>
            </a:br>
            <a:r>
              <a:rPr lang="de-AT" sz="3900" dirty="0"/>
              <a:t>Das heißt: </a:t>
            </a:r>
            <a:r>
              <a:rPr lang="de-AT" sz="3900" u="sng" dirty="0"/>
              <a:t>Die Sandwich-Rolle ist nicht das Problem – sondern der Umgang damit.</a:t>
            </a:r>
          </a:p>
          <a:p>
            <a:br>
              <a:rPr lang="de-AT" dirty="0"/>
            </a:br>
            <a:endParaRPr lang="de-AT" dirty="0"/>
          </a:p>
          <a:p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Die entscheidende Frage lautet damit: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3998AC-793C-9C7D-CA5C-D428C599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E28C3B66-7612-C117-EC87-6F8B91585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55D3B-D261-9482-6330-9445042AB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B9C21-7218-EA37-F4FA-54C4DA65B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Studienlage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CF9C59-D50F-67F9-DC22-89AF01926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sz="3900" dirty="0"/>
          </a:p>
          <a:p>
            <a:endParaRPr lang="de-AT" sz="3900" dirty="0"/>
          </a:p>
          <a:p>
            <a:r>
              <a:rPr lang="de-AT" sz="3400" dirty="0"/>
              <a:t>Wie bleiben Sie loyal nach oben – und gleichzeitig ein fairer, wirksamer Leader für Ihr Team?</a:t>
            </a:r>
          </a:p>
          <a:p>
            <a:endParaRPr lang="de-AT" sz="3400" dirty="0"/>
          </a:p>
          <a:p>
            <a:r>
              <a:rPr lang="de-AT" sz="3400" dirty="0"/>
              <a:t>Und damit meine ich nicht diplomatisch weichgespült. Sondern …</a:t>
            </a:r>
            <a:br>
              <a:rPr lang="de-AT" dirty="0"/>
            </a:br>
            <a:endParaRPr lang="de-AT" dirty="0"/>
          </a:p>
          <a:p>
            <a:endParaRPr lang="de-AT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751E2E-5FA5-B7D5-AB3C-AB23FEA3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8B00BBA2-5409-5D26-5452-A4489A5FA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0E60-464B-E2C5-8AE6-F9CB8E24A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9B6E6-D996-5CB1-A6A4-50FF586DF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Studienlage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5BCA7E-6AB9-6BA6-269C-708F71901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sz="3900" dirty="0"/>
          </a:p>
          <a:p>
            <a:endParaRPr lang="de-AT" sz="3900" dirty="0"/>
          </a:p>
          <a:p>
            <a:r>
              <a:rPr lang="de-AT" sz="3400" dirty="0"/>
              <a:t>… </a:t>
            </a:r>
            <a:r>
              <a:rPr lang="de-AT" dirty="0"/>
              <a:t>loyal mit Rückgrat, ehrlich in beide Richtungen, ohne Ihr Team zu überfordern – und ohne oben an Vertrauen zu verlieren.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Ihr Nutzen in den nächsten 50 Minuten</a:t>
            </a:r>
            <a:r>
              <a:rPr lang="de-AT" dirty="0"/>
              <a:t>:</a:t>
            </a:r>
          </a:p>
          <a:p>
            <a:endParaRPr lang="de-AT" dirty="0"/>
          </a:p>
          <a:p>
            <a:endParaRPr lang="de-AT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E7648-BFCC-B2E9-13D3-668C9D8F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98C5EF83-3642-7042-0D2B-678802EE4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5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C1E76-5847-6B8A-FDB6-7BBE9E279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BB648-787B-3D26-81A5-9C387EF57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erfahren klipp und klar: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D54939-AA66-72B4-6CC3-3C667045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sz="3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Wie Sie Druck von oben managen, ohne zum reinen Sprachrohr zu werden, also zu jemandem, von dem sich die Teammitglieder möglicherweise verlassen, wenn nicht sogar verraten fühlen.</a:t>
            </a:r>
          </a:p>
          <a:p>
            <a:endParaRPr lang="de-AT" sz="39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57B587-D4F6-D444-5E8D-94324E70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60C9C04C-2F67-8FFE-D319-D8C6ECA9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4815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24"/>
              </a:lnSpc>
            </a:pPr>
            <a:r>
              <a:rPr lang="de-DE" sz="5500" dirty="0">
                <a:solidFill>
                  <a:srgbClr val="FFC000"/>
                </a:solidFill>
              </a:rPr>
              <a:t>„Der Langsamste, der sein Ziel nicht aus den Augen verliert, geht immer noch geschwinder, als jener, der ohne Ziel umherirrt“  </a:t>
            </a:r>
            <a:r>
              <a:rPr lang="de-DE" sz="1500" dirty="0">
                <a:solidFill>
                  <a:srgbClr val="FFC000"/>
                </a:solidFill>
              </a:rPr>
              <a:t>(Gotthold Ephraim Lessing)</a:t>
            </a:r>
            <a:endParaRPr lang="de-AT" sz="1500" dirty="0">
              <a:solidFill>
                <a:srgbClr val="FFC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F842E9-387F-01F6-C7AA-3C9BCB4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2BC35D0A-3C8A-2FEE-AEC0-6598C5A7E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1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751F7-0B10-1FDF-1F98-27312CC62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D51F9-A84C-1FB9-886E-D977EF77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erfahren klipp und klar: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8724F5-D002-0050-CB11-EF1897C21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sz="3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Wie Sie Druck von oben managen, ohne zum reinen Sprachrohr zu werden, also zu jemandem, von dem sich die Teammitglieder möglicherweise verlassen, wenn nicht sogar verraten fühlen.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Wie Sie Erwartungen nach unten klar, motivierend und fair führen.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dirty="0"/>
          </a:p>
          <a:p>
            <a:endParaRPr lang="de-AT" sz="39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64321E-960F-AC2B-5ADD-7B29A80B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E571D6E2-6001-F0A4-8A5B-ABA6A76B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8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9C593-BFAD-EA6E-72EB-4CF42D6AF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FA133-36C1-F11D-4E06-D5FB18953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erfahren klipp und klar: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CC8069-8939-5A20-6CFE-DFABE3C48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47500" lnSpcReduction="20000"/>
          </a:bodyPr>
          <a:lstStyle/>
          <a:p>
            <a:endParaRPr lang="de-AT" sz="6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6700" dirty="0">
                <a:solidFill>
                  <a:schemeClr val="bg1">
                    <a:lumMod val="50000"/>
                  </a:schemeClr>
                </a:solidFill>
              </a:rPr>
              <a:t>Wie Sie Druck von oben managen, ohne zum reinen Sprachrohr zu werden, also zu jemandem, von dem sich die Teammitglieder möglicherweise verlassen, wenn nicht sogar verraten fühlen.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67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6700" dirty="0">
                <a:solidFill>
                  <a:schemeClr val="bg1">
                    <a:lumMod val="50000"/>
                  </a:schemeClr>
                </a:solidFill>
              </a:rPr>
              <a:t>Wie Sie Erwartungen nach unten klar, motivierend und fair führen.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67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6700" dirty="0"/>
              <a:t>Wie Sie in diesem Spagat Ihre eigene Haltung stärken, statt Energie zu verlieren.</a:t>
            </a:r>
          </a:p>
          <a:p>
            <a:r>
              <a:rPr lang="de-AT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3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dirty="0"/>
          </a:p>
          <a:p>
            <a:endParaRPr lang="de-AT" sz="39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r>
              <a:rPr lang="de-AT" sz="5100" b="1" dirty="0">
                <a:solidFill>
                  <a:srgbClr val="C00000"/>
                </a:solidFill>
              </a:rPr>
              <a:t>Und ganz konkret …</a:t>
            </a:r>
            <a:endParaRPr lang="de-DE" sz="51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919500-7DC2-9F06-2ADC-E1E27B9D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D5D029E8-01B6-281B-7F1F-ABFDD7BF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183B6-485B-394B-8608-9AB55517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821F4-75CB-15E7-4F01-E3BE68F95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erfahren klipp und klar: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B3395A-FF1C-F521-4B56-1F8A0307A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AT" sz="3900" dirty="0"/>
          </a:p>
          <a:p>
            <a:r>
              <a:rPr lang="de-AT" dirty="0"/>
              <a:t>Und ganz konkret geht es um </a:t>
            </a:r>
          </a:p>
          <a:p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strategische Werkzeuge,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Best Practices,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Strategien 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Beispiel-Formulierungen, die Sie in Ihren Gesprächen 1:1 anwenden können.</a:t>
            </a:r>
          </a:p>
          <a:p>
            <a:endParaRPr lang="de-AT" dirty="0"/>
          </a:p>
          <a:p>
            <a:r>
              <a:rPr lang="de-AT" i="1" dirty="0"/>
              <a:t>Doch können Sie mir vertrauen?</a:t>
            </a:r>
          </a:p>
          <a:p>
            <a:endParaRPr lang="de-AT" sz="39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A17629-6630-5810-B7D3-3E23D958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BDAEB81-8E5B-9CA8-34BE-1A70B239E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2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650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C000"/>
                </a:solidFill>
              </a:rPr>
              <a:t>Mit wem haben Sie es heute zu tun?</a:t>
            </a:r>
          </a:p>
          <a:p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2B5A102C-16D8-1918-C60E-B2C44AA84C38}"/>
              </a:ext>
            </a:extLst>
          </p:cNvPr>
          <p:cNvSpPr txBox="1">
            <a:spLocks/>
          </p:cNvSpPr>
          <p:nvPr/>
        </p:nvSpPr>
        <p:spPr>
          <a:xfrm>
            <a:off x="6553200" y="3358404"/>
            <a:ext cx="10363200" cy="549330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600" b="1" dirty="0">
                <a:solidFill>
                  <a:schemeClr val="bg1"/>
                </a:solidFill>
              </a:rPr>
              <a:t>Mein Name ist Günter Stein.</a:t>
            </a:r>
            <a:r>
              <a:rPr lang="de-DE" sz="26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de-DE" sz="2600" dirty="0">
                <a:solidFill>
                  <a:schemeClr val="bg1"/>
                </a:solidFill>
              </a:rPr>
              <a:t>Ich bin Unternehmer, war viele Jahre lang Führungskraft und Prokurist in mehreren Unternehmen, Initiator von „Führungskraft aktuell“ und bin heute immer noch  selber Arbeitgeber, führe also eigene Mitarbeiterinnen – in diesem Fall wirklich nur –innen. Das war nicht so geplant, das hat sich so ergeben </a:t>
            </a:r>
            <a:r>
              <a:rPr lang="de-DE" sz="2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2600" dirty="0">
                <a:solidFill>
                  <a:schemeClr val="bg1"/>
                </a:solidFill>
              </a:rPr>
              <a:t>(Fast) täglich werden meine Newsletter und Beratungsdienste von Zehntausenden Führungskräften, Arbeitgebern und Menschen in Deutschlands Unternehmen gelesen.</a:t>
            </a:r>
          </a:p>
          <a:p>
            <a:pPr marL="0" indent="0">
              <a:buFont typeface="Arial" pitchFamily="34" charset="0"/>
              <a:buNone/>
            </a:pP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2600" b="1" dirty="0">
                <a:solidFill>
                  <a:schemeClr val="bg1"/>
                </a:solidFill>
              </a:rPr>
              <a:t>Meine Mission: </a:t>
            </a:r>
          </a:p>
          <a:p>
            <a:pPr marL="0" indent="0">
              <a:buFont typeface="Arial" pitchFamily="34" charset="0"/>
              <a:buNone/>
            </a:pPr>
            <a:r>
              <a:rPr lang="de-DE" sz="2600" dirty="0">
                <a:solidFill>
                  <a:schemeClr val="bg1"/>
                </a:solidFill>
              </a:rPr>
              <a:t>Klartext. Nicht Drumherum reden. Die Dinge auf den Punkt bringen. Praxis statt Theorie. Und vor allem: keine Frage offen lassen.</a:t>
            </a:r>
          </a:p>
          <a:p>
            <a:pPr marL="0" indent="0">
              <a:buFont typeface="Arial" pitchFamily="34" charset="0"/>
              <a:buNone/>
            </a:pP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2600" b="1" dirty="0">
                <a:solidFill>
                  <a:schemeClr val="bg1"/>
                </a:solidFill>
              </a:rPr>
              <a:t>Für meine Leserinnen und Leser bin ich per E-Mail rund um die Uhr persönlich erreichbar!</a:t>
            </a:r>
          </a:p>
          <a:p>
            <a:pPr marL="0" indent="0">
              <a:buFont typeface="Arial" pitchFamily="34" charset="0"/>
              <a:buNone/>
            </a:pP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0D7BC-2F2E-3FAB-9B52-3B80F687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D3697DD7-142B-8CCA-4987-35A05F32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pic>
        <p:nvPicPr>
          <p:cNvPr id="7" name="Grafik 6" descr="Ein Bild, das Menschliches Gesicht, Person, Lächeln, Kleidung enthält.&#10;&#10;KI-generierte Inhalte können fehlerhaft sein.">
            <a:extLst>
              <a:ext uri="{FF2B5EF4-FFF2-40B4-BE49-F238E27FC236}">
                <a16:creationId xmlns:a16="http://schemas.microsoft.com/office/drawing/2014/main" id="{99B12188-7804-7A2F-4269-F517AF3EA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t="2332" r="16054"/>
          <a:stretch>
            <a:fillRect/>
          </a:stretch>
        </p:blipFill>
        <p:spPr>
          <a:xfrm>
            <a:off x="1828800" y="4363249"/>
            <a:ext cx="3661061" cy="3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12741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C000"/>
                </a:solidFill>
              </a:rPr>
              <a:t>Agenda:</a:t>
            </a:r>
          </a:p>
          <a:p>
            <a:r>
              <a:rPr lang="de-DE" sz="3200" u="sng" dirty="0">
                <a:solidFill>
                  <a:schemeClr val="bg1"/>
                </a:solidFill>
              </a:rPr>
              <a:t>Druck von oben – souverän statt blind!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Strategische Loyalität statt „Gehorsam“: So verstehen Sie, was oben wirklich zählt – und nutzen dieses Wissen für sich und Ihr Team.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Die 3P-Methode: Ihr Werkzeug gegen unrealistische Zielvorgaben.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„Vom Wollen zum Können“ verhandeln: Wie Sie Vorgaben intelligent in machbare Ziele übersetzen.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Psychologische Führungsstärke: So bleiben Sie loyal – ohne sich selbst zu verbiegen.</a:t>
            </a: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703143-D93A-9FB1-EDAF-959D4916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3AB0E868-44EC-040D-7DA9-082499CB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4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11757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C000"/>
                </a:solidFill>
              </a:rPr>
              <a:t>Agenda:</a:t>
            </a:r>
          </a:p>
          <a:p>
            <a:r>
              <a:rPr lang="de-DE" sz="3200" u="sng" dirty="0">
                <a:solidFill>
                  <a:schemeClr val="bg1"/>
                </a:solidFill>
              </a:rPr>
              <a:t>Ziele so kommunizieren, dass Ihr Team will, nicht muss!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Vom Vorgabeziel zum Verständnisziel: Wie aus Ansage echte Beteiligung entsteht.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Motivation ohne Geld: Sinn, Wachstum und Anerkennung als neue Währung der Führung.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Fair führen, individuell fordern: Wie Sie Ziele gerecht verteilen – und trotzdem Leistung steigern.</a:t>
            </a: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Kontrolle, Feedback – und die Werkzeuge, damit alles im Plan bleibt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703143-D93A-9FB1-EDAF-959D4916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3AB0E868-44EC-040D-7DA9-082499CB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C0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Was nicht fehlen darf!</a:t>
            </a:r>
            <a:endParaRPr lang="en-US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703143-D93A-9FB1-EDAF-959D4916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8F475A2B-3884-1444-9D3A-6FB6EC5E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04AEC-B25A-272C-4361-E190A6430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9103D-8A29-D2C6-972E-E7FE3C051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3DB9FF-CC89-5404-1FFF-FCCDBECA3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42E782-F219-0F36-DEE0-9B23DC90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106F9B90-7835-5840-83B8-16C3D7BE0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0C13-DE6B-6450-C9BE-58D03A9C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A438E-345F-40C4-0035-AB2BF53C8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C717DE-CD35-D6B0-52FC-61799BB3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r>
              <a:rPr lang="de-DE" sz="4800" dirty="0"/>
              <a:t>Der eiserne Grundsatz:</a:t>
            </a:r>
          </a:p>
          <a:p>
            <a:endParaRPr lang="de-DE" sz="4800" dirty="0"/>
          </a:p>
          <a:p>
            <a:r>
              <a:rPr lang="de-AT" dirty="0"/>
              <a:t>Bevor Sie überhaupt über Motivation, Feedback oder Zielerreichung sprechen, müssen Sie wissen:</a:t>
            </a:r>
            <a:br>
              <a:rPr lang="de-AT" dirty="0"/>
            </a:br>
            <a:endParaRPr lang="de-AT" dirty="0"/>
          </a:p>
          <a:p>
            <a:r>
              <a:rPr lang="de-AT" u="sng" dirty="0"/>
              <a:t>Was will „oben“ eigentlich wirklich?</a:t>
            </a:r>
          </a:p>
          <a:p>
            <a:endParaRPr lang="de-AT" u="sng" dirty="0"/>
          </a:p>
          <a:p>
            <a:r>
              <a:rPr lang="de-AT" dirty="0"/>
              <a:t>Und weiter:</a:t>
            </a:r>
            <a:br>
              <a:rPr lang="de-AT" dirty="0"/>
            </a:br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75EDEC-4C4A-08AB-8FF2-9EA43CDE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4D7E5A2D-B5C1-7DE7-F137-D5A768890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1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309EE-042C-0190-F73B-8BCDFB7A0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32B56-2503-59CA-FB8F-D2C9D4777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DF063A-C3EC-9CF5-2B16-F7E938A7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lnSpcReduction="10000"/>
          </a:bodyPr>
          <a:lstStyle/>
          <a:p>
            <a:r>
              <a:rPr lang="de-DE" sz="4800" dirty="0"/>
              <a:t>Der eiserne Grundsatz:</a:t>
            </a:r>
          </a:p>
          <a:p>
            <a:endParaRPr lang="de-DE" sz="4800" dirty="0"/>
          </a:p>
          <a:p>
            <a:r>
              <a:rPr lang="de-AT" dirty="0"/>
              <a:t>Welche Spielräume haben Sie – rechtlich, organisatorisch, psychologisch?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b="1" dirty="0"/>
              <a:t>Denn Achtung:</a:t>
            </a:r>
          </a:p>
          <a:p>
            <a:endParaRPr lang="de-AT" u="sng" dirty="0"/>
          </a:p>
          <a:p>
            <a:br>
              <a:rPr lang="de-AT" dirty="0"/>
            </a:br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0257AE-01FD-3444-8DC7-E522E23C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F802D70A-9128-5DD2-1486-798ED1311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C20AF-DC0F-363E-F1B7-DDF35480D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D4B70E3-7681-B751-90F6-A3E9E3F60B23}"/>
              </a:ext>
            </a:extLst>
          </p:cNvPr>
          <p:cNvSpPr txBox="1"/>
          <p:nvPr/>
        </p:nvSpPr>
        <p:spPr>
          <a:xfrm>
            <a:off x="1143000" y="1409700"/>
            <a:ext cx="16230600" cy="6508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24"/>
              </a:lnSpc>
            </a:pPr>
            <a:r>
              <a:rPr lang="de-DE" sz="5500" dirty="0">
                <a:solidFill>
                  <a:srgbClr val="FFC000"/>
                </a:solidFill>
              </a:rPr>
              <a:t>„Geben Sie mir einen Lagerverwalter mit einem Ziel, und ich gebe Ihnen einen Mann, der Geschichte schreiben wird. Gib mir einen Mann ohne Ziel, und ich gebe Ihnen einen Lagerverwalter." - </a:t>
            </a:r>
            <a:r>
              <a:rPr lang="de-DE" sz="1500" dirty="0">
                <a:solidFill>
                  <a:srgbClr val="FFC000"/>
                </a:solidFill>
              </a:rPr>
              <a:t>(J.C. Penney)</a:t>
            </a:r>
            <a:endParaRPr lang="de-AT" sz="1500" dirty="0">
              <a:solidFill>
                <a:srgbClr val="FFC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538EEC-DA41-2974-F161-C88DD69B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F5251154-86DE-CE09-1D68-C32A9F57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09E3A-8A8D-2DAF-1785-CE88C392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3F37D-2974-F9BB-B5D8-FE7443BF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BEDDEA-C79E-EDF3-5135-E46005706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r>
              <a:rPr lang="de-AT" b="1" dirty="0"/>
              <a:t>Achtung:</a:t>
            </a:r>
          </a:p>
          <a:p>
            <a:endParaRPr lang="de-AT" u="sng" dirty="0"/>
          </a:p>
          <a:p>
            <a:r>
              <a:rPr lang="de-AT" u="sng" dirty="0"/>
              <a:t>Loyalität heißt nicht „Gehorsam“.</a:t>
            </a:r>
          </a:p>
          <a:p>
            <a:endParaRPr lang="de-AT" u="sng" dirty="0"/>
          </a:p>
          <a:p>
            <a:r>
              <a:rPr lang="de-AT" u="sng" dirty="0"/>
              <a:t>Bedeutet NICHT, alles abzunicken.</a:t>
            </a:r>
          </a:p>
          <a:p>
            <a:endParaRPr lang="de-AT" u="sng" dirty="0"/>
          </a:p>
          <a:p>
            <a:r>
              <a:rPr lang="de-AT" dirty="0"/>
              <a:t>Loyalität heißt:</a:t>
            </a:r>
          </a:p>
          <a:p>
            <a:br>
              <a:rPr lang="de-AT" dirty="0"/>
            </a:br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4B30D3-3290-C624-7847-90414D4B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D16EBFA3-A3BA-6C54-6DCB-D42F7E6A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E6E93-AABF-C8AF-26B7-5911251F2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FA97F-2DDE-4006-16BB-B110C75F2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78A608-A16C-572F-B187-90FAEABC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r>
              <a:rPr lang="de-AT" b="1" dirty="0"/>
              <a:t>Achtung:</a:t>
            </a:r>
          </a:p>
          <a:p>
            <a:endParaRPr lang="de-AT" u="sng" dirty="0"/>
          </a:p>
          <a:p>
            <a:r>
              <a:rPr lang="de-AT" dirty="0"/>
              <a:t>Ziele des Unternehmens verstehen – und sie intelligent zu übersetzen!</a:t>
            </a:r>
          </a:p>
          <a:p>
            <a:endParaRPr lang="de-AT" dirty="0"/>
          </a:p>
          <a:p>
            <a:r>
              <a:rPr lang="de-AT" dirty="0"/>
              <a:t>= strategische Loyalität!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r>
              <a:rPr lang="de-AT" sz="2400" b="1" dirty="0">
                <a:solidFill>
                  <a:srgbClr val="C00000"/>
                </a:solidFill>
              </a:rPr>
              <a:t>Studie dazu:</a:t>
            </a:r>
            <a:endParaRPr lang="de-DE" sz="2400" b="1" dirty="0">
              <a:solidFill>
                <a:srgbClr val="C00000"/>
              </a:solidFill>
            </a:endParaRPr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5B0744-A75F-4585-9CD0-3279EEDB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698BD70B-E2FC-E177-7731-0CAC600B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86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3A75A-D32E-E3A8-5A10-DB99802F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05C76-5E41-B58B-B6FE-834B7F117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ECFAE3-7BBD-4552-2C8B-225D1EE09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92500" lnSpcReduction="20000"/>
          </a:bodyPr>
          <a:lstStyle/>
          <a:p>
            <a:r>
              <a:rPr lang="de-AT" b="1" dirty="0"/>
              <a:t>Studie:</a:t>
            </a:r>
          </a:p>
          <a:p>
            <a:endParaRPr lang="de-AT" u="sng" dirty="0"/>
          </a:p>
          <a:p>
            <a:r>
              <a:rPr lang="de-AT" b="1" dirty="0"/>
              <a:t>Leadership-Studie der Universität St. Gallen (2023):</a:t>
            </a:r>
          </a:p>
          <a:p>
            <a:endParaRPr lang="de-AT" b="1" dirty="0"/>
          </a:p>
          <a:p>
            <a:pPr algn="ctr"/>
            <a:r>
              <a:rPr lang="de-AT" i="1" dirty="0"/>
              <a:t>„Strategische Loyalität – die Fähigkeit, Unternehmensinteressen mit Teamrealität zu versöhnen, ohne in die Defensive zu geraten.“</a:t>
            </a:r>
          </a:p>
          <a:p>
            <a:endParaRPr lang="de-AT" dirty="0"/>
          </a:p>
          <a:p>
            <a:r>
              <a:rPr lang="de-AT" dirty="0"/>
              <a:t>Das ist die Führungsleistung, die heute zählt. </a:t>
            </a:r>
          </a:p>
          <a:p>
            <a:r>
              <a:rPr lang="de-AT" dirty="0"/>
              <a:t>Nicht „Gehorsam“. Nicht Rebellion. Sondern Übersetzungskompetenz.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r>
              <a:rPr lang="de-AT" sz="2400" b="1" dirty="0">
                <a:solidFill>
                  <a:srgbClr val="C00000"/>
                </a:solidFill>
              </a:rPr>
              <a:t>Klartext:</a:t>
            </a:r>
            <a:endParaRPr lang="de-DE" sz="2400" b="1" dirty="0">
              <a:solidFill>
                <a:srgbClr val="C00000"/>
              </a:solidFill>
            </a:endParaRPr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5105D8-CF90-B0FC-4452-3B79054A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50622C8F-BA13-7C97-6B9E-A34D4B96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36FC4-DAF5-716E-93BD-5D5B0891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67B6C-403C-5DBA-F4B1-E8187DE4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541127-08BE-D8C5-8554-7187DFF85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lnSpcReduction="10000"/>
          </a:bodyPr>
          <a:lstStyle/>
          <a:p>
            <a:r>
              <a:rPr lang="de-AT" b="1" dirty="0"/>
              <a:t>Verstehen, was „oben“ wirklich will</a:t>
            </a:r>
          </a:p>
          <a:p>
            <a:endParaRPr lang="de-AT" dirty="0"/>
          </a:p>
          <a:p>
            <a:r>
              <a:rPr lang="de-AT" dirty="0"/>
              <a:t>Der wichtigste Tipp:</a:t>
            </a:r>
          </a:p>
          <a:p>
            <a:endParaRPr lang="de-AT" dirty="0"/>
          </a:p>
          <a:p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Wenn Sie Vorgaben bekommen, fragen Sie sich immer: Was ist die </a:t>
            </a:r>
            <a:r>
              <a:rPr lang="de-AT" b="1" dirty="0"/>
              <a:t>eigentliche Absicht</a:t>
            </a:r>
            <a:r>
              <a:rPr lang="de-AT" dirty="0"/>
              <a:t> hinter dem Ziel?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r>
              <a:rPr lang="de-AT" sz="2400" b="1" dirty="0">
                <a:solidFill>
                  <a:srgbClr val="C00000"/>
                </a:solidFill>
              </a:rPr>
              <a:t>Beispiel:</a:t>
            </a:r>
            <a:endParaRPr lang="de-DE" sz="2400" b="1" dirty="0">
              <a:solidFill>
                <a:srgbClr val="C00000"/>
              </a:solidFill>
            </a:endParaRPr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8D4DF3-B538-E5D7-E28D-146F836F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1D8EEFF3-7AC6-AAEC-3227-DE2A311E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E26B-4CE4-AB22-75DE-D304B645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87F91-3A16-ABA2-8BD4-F881A44C4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BDC104-BD40-A182-8312-4ECE566E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70000" lnSpcReduction="20000"/>
          </a:bodyPr>
          <a:lstStyle/>
          <a:p>
            <a:r>
              <a:rPr lang="de-AT" b="1" dirty="0"/>
              <a:t>Beispiel:</a:t>
            </a:r>
          </a:p>
          <a:p>
            <a:endParaRPr lang="de-AT" dirty="0"/>
          </a:p>
          <a:p>
            <a:endParaRPr lang="de-AT" dirty="0"/>
          </a:p>
          <a:p>
            <a:br>
              <a:rPr lang="de-AT" dirty="0"/>
            </a:br>
            <a:r>
              <a:rPr lang="de-AT" sz="4600" dirty="0"/>
              <a:t>„20 % mehr Umsatz“ klingt nach Zahlenvorgabe.</a:t>
            </a:r>
            <a:br>
              <a:rPr lang="de-AT" sz="4600" dirty="0"/>
            </a:br>
            <a:endParaRPr lang="de-AT" sz="4600" dirty="0"/>
          </a:p>
          <a:p>
            <a:r>
              <a:rPr lang="de-AT" sz="4600" dirty="0"/>
              <a:t>Aber vielleicht geht es gar nicht um die 20 %, sondern um</a:t>
            </a:r>
          </a:p>
          <a:p>
            <a:r>
              <a:rPr lang="de-AT" sz="4600" dirty="0"/>
              <a:t> </a:t>
            </a:r>
          </a:p>
          <a:p>
            <a:pPr marL="685800" lvl="0" indent="-685800">
              <a:buFont typeface="Algerian" panose="04020705040A02060702" pitchFamily="82" charset="0"/>
              <a:buChar char="?"/>
            </a:pPr>
            <a:r>
              <a:rPr lang="de-AT" sz="4600" dirty="0"/>
              <a:t>mehr Marktanteil in einem bestimmten Segment,</a:t>
            </a:r>
          </a:p>
          <a:p>
            <a:pPr marL="685800" lvl="0" indent="-685800">
              <a:buFont typeface="Algerian" panose="04020705040A02060702" pitchFamily="82" charset="0"/>
              <a:buChar char="?"/>
            </a:pPr>
            <a:r>
              <a:rPr lang="de-AT" sz="4600" dirty="0"/>
              <a:t>eine bessere Ausschöpfung vorhandener Kunden,</a:t>
            </a:r>
          </a:p>
          <a:p>
            <a:pPr marL="685800" lvl="0" indent="-685800">
              <a:buFont typeface="Algerian" panose="04020705040A02060702" pitchFamily="82" charset="0"/>
              <a:buChar char="?"/>
            </a:pPr>
            <a:r>
              <a:rPr lang="de-AT" sz="4600" dirty="0"/>
              <a:t>oder schlicht um Signalwirkung gegenüber dem Aufsichtsrat.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r>
              <a:rPr lang="de-AT" sz="2400" b="1" dirty="0">
                <a:solidFill>
                  <a:srgbClr val="C00000"/>
                </a:solidFill>
              </a:rPr>
              <a:t>Ihr Vorteil:</a:t>
            </a:r>
            <a:endParaRPr lang="de-DE" sz="2400" b="1" dirty="0">
              <a:solidFill>
                <a:srgbClr val="C00000"/>
              </a:solidFill>
            </a:endParaRPr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2EA60-43F1-1AD6-4B8A-C0828A8B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E96484C5-4156-C924-8F0E-6AC8C896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2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9AE4-5AD4-B7C1-5463-099AF69D2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28745-D2DD-ED2A-137A-38D6F0F9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6F2D46-4592-BDF2-D50E-2BD330E3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92500" lnSpcReduction="20000"/>
          </a:bodyPr>
          <a:lstStyle/>
          <a:p>
            <a:r>
              <a:rPr lang="de-AT" b="1" dirty="0"/>
              <a:t>Ihr Vorteil:</a:t>
            </a:r>
          </a:p>
          <a:p>
            <a:endParaRPr lang="de-AT" dirty="0"/>
          </a:p>
          <a:p>
            <a:endParaRPr lang="de-AT" dirty="0"/>
          </a:p>
          <a:p>
            <a:r>
              <a:rPr lang="de-AT" sz="3500" dirty="0"/>
              <a:t>Wenn Sie das Motiv verstehen, können Sie Alternativen anbieten. </a:t>
            </a:r>
          </a:p>
          <a:p>
            <a:endParaRPr lang="de-AT" sz="3500" dirty="0"/>
          </a:p>
          <a:p>
            <a:r>
              <a:rPr lang="de-AT" sz="3500" dirty="0"/>
              <a:t>Sie sagen dann nicht: „Das schaffen wir nie“ oder stürzen sich vielleicht gegen Ihren Willen in ein Abenteuer mit unbekanntem Ausgang.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r>
              <a:rPr lang="de-AT" sz="2400" b="1" dirty="0">
                <a:solidFill>
                  <a:srgbClr val="C00000"/>
                </a:solidFill>
              </a:rPr>
              <a:t>Zurück zum Beispiel:</a:t>
            </a:r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4AF6F8-4E90-8393-0ABA-359979EA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352F428C-23AA-2197-84C3-7259C061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0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2A0FE-3BA1-EBF7-B2DD-DA6E0236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83F8A-DE2D-573C-DD0D-1B3EA2E3B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97EE71-64B4-10EB-B2C5-F5ADC3A91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70000" lnSpcReduction="20000"/>
          </a:bodyPr>
          <a:lstStyle/>
          <a:p>
            <a:r>
              <a:rPr lang="de-AT" b="1" dirty="0"/>
              <a:t>Beispiel (Forts.)</a:t>
            </a:r>
          </a:p>
          <a:p>
            <a:endParaRPr lang="de-AT" dirty="0"/>
          </a:p>
          <a:p>
            <a:endParaRPr lang="de-AT" dirty="0"/>
          </a:p>
          <a:p>
            <a:r>
              <a:rPr lang="de-AT" sz="4600" dirty="0"/>
              <a:t>Kennen Sie das Motiv, können Sie beispielsweise antworten:</a:t>
            </a:r>
          </a:p>
          <a:p>
            <a:endParaRPr lang="de-AT" sz="4600" dirty="0"/>
          </a:p>
          <a:p>
            <a:r>
              <a:rPr lang="de-AT" sz="4600" i="1" dirty="0"/>
              <a:t>„Wenn es um Marktanteil geht, könnten wir statt 20 % Gesamtwachstum gezielt drei Kernkunden stärker entwickeln. Das wäre realistisch – und erfüllt denselben Zweck.“</a:t>
            </a:r>
          </a:p>
          <a:p>
            <a:r>
              <a:rPr lang="de-AT" sz="4600" dirty="0"/>
              <a:t> </a:t>
            </a:r>
          </a:p>
          <a:p>
            <a:r>
              <a:rPr lang="de-AT" sz="4600" dirty="0"/>
              <a:t>Das ist loyal, aber eben nicht blind.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r>
              <a:rPr lang="de-AT" sz="2400" b="1" dirty="0">
                <a:solidFill>
                  <a:srgbClr val="C00000"/>
                </a:solidFill>
              </a:rPr>
              <a:t>Anders ausgedrückt::</a:t>
            </a:r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1836CA-967E-0B12-E4E3-9540B95D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050719CE-5C03-D485-68E2-4DEB9F30C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8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B020A-42A2-FA4D-1026-C2E67A25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FAD6F-2CA4-BEEE-A60A-453B52C66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F831FD-E0D2-DADB-24C2-8C5396333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92500" lnSpcReduction="20000"/>
          </a:bodyPr>
          <a:lstStyle/>
          <a:p>
            <a:r>
              <a:rPr lang="de-AT" b="1" dirty="0"/>
              <a:t>Beispiel (Forts.)</a:t>
            </a:r>
          </a:p>
          <a:p>
            <a:endParaRPr lang="de-AT" dirty="0"/>
          </a:p>
          <a:p>
            <a:endParaRPr lang="de-AT" dirty="0"/>
          </a:p>
          <a:p>
            <a:r>
              <a:rPr lang="de-AT" sz="4600" dirty="0"/>
              <a:t>Sie bringen das Ziel auf den Boden des Machbaren.</a:t>
            </a:r>
          </a:p>
          <a:p>
            <a:endParaRPr lang="de-AT" sz="4600" dirty="0"/>
          </a:p>
          <a:p>
            <a:r>
              <a:rPr lang="de-AT" sz="4600" i="1" dirty="0"/>
              <a:t>Und es gibt eine wunderbare Formel dafür:</a:t>
            </a:r>
            <a:endParaRPr lang="de-AT" sz="46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sz="4800" dirty="0"/>
          </a:p>
          <a:p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917B03-37F8-FAF7-4D04-5ED0A3A3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CD6DD329-7BE0-2C28-0AFA-F83CC328D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8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92C7C-EDCD-EE26-0D3B-F73CA2FB2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9DCEC-4302-42A5-A2C3-8451D30DF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136EBB-96AC-7FB5-7F0D-7E0B37083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55000" lnSpcReduction="20000"/>
          </a:bodyPr>
          <a:lstStyle/>
          <a:p>
            <a:endParaRPr lang="de-AT" dirty="0"/>
          </a:p>
          <a:p>
            <a:r>
              <a:rPr lang="de-AT" sz="5100" b="1" dirty="0"/>
              <a:t>Die 3P-Methode – Ihr Navigationssystem für realistische Ziele</a:t>
            </a:r>
            <a:endParaRPr lang="de-AT" sz="5100" dirty="0"/>
          </a:p>
          <a:p>
            <a:r>
              <a:rPr lang="de-AT" sz="5100" dirty="0"/>
              <a:t> </a:t>
            </a:r>
          </a:p>
          <a:p>
            <a:endParaRPr lang="de-AT" sz="5100" dirty="0"/>
          </a:p>
          <a:p>
            <a:endParaRPr lang="de-AT" sz="5100" dirty="0"/>
          </a:p>
          <a:p>
            <a:r>
              <a:rPr lang="de-AT" sz="5100" dirty="0"/>
              <a:t>Mein Tipp:</a:t>
            </a:r>
          </a:p>
          <a:p>
            <a:br>
              <a:rPr lang="de-AT" sz="5100" dirty="0"/>
            </a:br>
            <a:r>
              <a:rPr lang="de-AT" sz="5100" dirty="0"/>
              <a:t>Bevor Sie eine Zielvorgabe akzeptieren, prüfen Sie sie mit der </a:t>
            </a:r>
            <a:r>
              <a:rPr lang="de-AT" sz="5100" b="1" dirty="0"/>
              <a:t>3P-Methode</a:t>
            </a:r>
            <a:r>
              <a:rPr lang="de-AT" sz="5100" dirty="0"/>
              <a:t>:</a:t>
            </a:r>
          </a:p>
          <a:p>
            <a:br>
              <a:rPr lang="de-AT" sz="5100" dirty="0"/>
            </a:br>
            <a:r>
              <a:rPr lang="de-AT" sz="5100" b="1" dirty="0"/>
              <a:t>Potenzial – Priorität – Proof.</a:t>
            </a:r>
            <a:endParaRPr lang="de-AT" sz="51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sz="4800" dirty="0"/>
          </a:p>
          <a:p>
            <a:pPr algn="r"/>
            <a:r>
              <a:rPr lang="de-DE" sz="4400" b="1" dirty="0">
                <a:solidFill>
                  <a:srgbClr val="C00000"/>
                </a:solidFill>
              </a:rPr>
              <a:t>So geht es: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9DA48E-E550-04CF-1584-BAF2C87C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61F31891-F239-1860-57A1-DB2E92AA5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0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9346C-C6EE-7C5E-43F8-831195394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4A4A7-1006-B1F5-FDB4-B0801546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1CCFEB-4FC7-14E5-DCC5-B16F0E853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 fontScale="25000" lnSpcReduction="20000"/>
          </a:bodyPr>
          <a:lstStyle/>
          <a:p>
            <a:r>
              <a:rPr lang="de-AT" sz="13600" b="1" dirty="0"/>
              <a:t>Potenzial</a:t>
            </a:r>
            <a:endParaRPr lang="de-AT" sz="13600" dirty="0"/>
          </a:p>
          <a:p>
            <a:r>
              <a:rPr lang="de-AT" sz="13600" dirty="0"/>
              <a:t> </a:t>
            </a:r>
          </a:p>
          <a:p>
            <a:endParaRPr lang="de-AT" sz="13600" dirty="0"/>
          </a:p>
          <a:p>
            <a:r>
              <a:rPr lang="de-AT" sz="13600" b="1" dirty="0"/>
              <a:t>1. Potenzial</a:t>
            </a:r>
            <a:endParaRPr lang="de-AT" sz="13600" dirty="0"/>
          </a:p>
          <a:p>
            <a:r>
              <a:rPr lang="de-AT" sz="13600" dirty="0"/>
              <a:t>Fragen Sie sich: </a:t>
            </a:r>
            <a:r>
              <a:rPr lang="de-AT" sz="13600" i="1" dirty="0"/>
              <a:t>Hat mein Bereich überhaupt das Potenzial, das Ziel zu erreichen?</a:t>
            </a:r>
            <a:endParaRPr lang="de-AT" sz="13600" dirty="0"/>
          </a:p>
          <a:p>
            <a:pPr lvl="0"/>
            <a:r>
              <a:rPr lang="de-AT" sz="13600" i="1" dirty="0"/>
              <a:t>Wie sehen Ressourcen, Kompetenzen, Zeitfenster aus?</a:t>
            </a:r>
          </a:p>
          <a:p>
            <a:pPr lvl="0"/>
            <a:r>
              <a:rPr lang="de-AT" sz="13600" i="1" dirty="0"/>
              <a:t>Welche Zielkonflikte bestehen?</a:t>
            </a:r>
          </a:p>
          <a:p>
            <a:pPr lvl="0"/>
            <a:endParaRPr lang="de-AT" sz="13600" dirty="0"/>
          </a:p>
          <a:p>
            <a:pPr lvl="0"/>
            <a:r>
              <a:rPr lang="de-AT" sz="13600" u="sng" dirty="0"/>
              <a:t>Ein Ziel, das strukturell unerreichbar ist, erzeugt nur Frust.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sz="4800" dirty="0"/>
          </a:p>
          <a:p>
            <a:pPr algn="r"/>
            <a:r>
              <a:rPr lang="de-DE" sz="9600" b="1" u="sng" dirty="0">
                <a:solidFill>
                  <a:srgbClr val="C00000"/>
                </a:solidFill>
              </a:rPr>
              <a:t>Tipp: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F9AEB0-9379-4815-5396-4D9CAA76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63B381EC-3935-9AA3-8DA0-FF193CB7E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2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14400" y="3543300"/>
            <a:ext cx="16230600" cy="1529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24"/>
              </a:lnSpc>
            </a:pPr>
            <a:r>
              <a:rPr lang="de-AT" sz="8900" u="sng" dirty="0">
                <a:solidFill>
                  <a:srgbClr val="FFC000"/>
                </a:solidFill>
              </a:rPr>
              <a:t>Herzlich Willkommen!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F842E9-387F-01F6-C7AA-3C9BCB4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Grafik 1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CD80840F-5274-4096-9F0D-45E1356F7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25251-8F3B-00A0-7DBF-8AC76E3C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89F2E-894F-EBDD-5BCC-DC190FEE8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AB581A-DBE5-11DB-5065-B51C07F42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4289206" cy="6248400"/>
          </a:xfrm>
        </p:spPr>
        <p:txBody>
          <a:bodyPr>
            <a:normAutofit fontScale="25000" lnSpcReduction="20000"/>
          </a:bodyPr>
          <a:lstStyle/>
          <a:p>
            <a:r>
              <a:rPr lang="de-AT" sz="13600" b="1" dirty="0"/>
              <a:t>Potenzial</a:t>
            </a:r>
            <a:endParaRPr lang="de-AT" sz="13600" dirty="0"/>
          </a:p>
          <a:p>
            <a:r>
              <a:rPr lang="de-AT" sz="13600" dirty="0"/>
              <a:t> </a:t>
            </a:r>
          </a:p>
          <a:p>
            <a:r>
              <a:rPr lang="de-DE" sz="13600" u="sng" dirty="0"/>
              <a:t>Tipp: </a:t>
            </a:r>
          </a:p>
          <a:p>
            <a:endParaRPr lang="de-DE" sz="13600" dirty="0"/>
          </a:p>
          <a:p>
            <a:r>
              <a:rPr lang="de-DE" sz="13600" dirty="0"/>
              <a:t>Legen Sie der Geschäftsleitung bei Zielverhandlungen eine „Ressourcenmatrix“ vor: </a:t>
            </a:r>
          </a:p>
          <a:p>
            <a:endParaRPr lang="de-DE" sz="13600" dirty="0"/>
          </a:p>
          <a:p>
            <a:r>
              <a:rPr lang="de-DE" sz="13600" dirty="0"/>
              <a:t>Was ist vorhanden, was fehlt, was braucht es für +10 %, +15 %, +20 %?</a:t>
            </a:r>
          </a:p>
          <a:p>
            <a:endParaRPr lang="de-DE" sz="13600" dirty="0"/>
          </a:p>
          <a:p>
            <a:r>
              <a:rPr lang="de-DE" sz="13600" dirty="0"/>
              <a:t>So verlagern Sie die Diskussion vom Wollen zum Können.</a:t>
            </a:r>
          </a:p>
          <a:p>
            <a:endParaRPr lang="de-AT" dirty="0"/>
          </a:p>
          <a:p>
            <a:pPr algn="r"/>
            <a:br>
              <a:rPr lang="de-AT" dirty="0"/>
            </a:br>
            <a:endParaRPr lang="de-DE" sz="4800" dirty="0"/>
          </a:p>
          <a:p>
            <a:pPr algn="r"/>
            <a:r>
              <a:rPr lang="de-DE" sz="9600" b="1" u="sng" dirty="0">
                <a:solidFill>
                  <a:srgbClr val="C00000"/>
                </a:solidFill>
              </a:rPr>
              <a:t>Beispiel: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F4A21F-EDCC-DF30-9DB4-0F20CE4D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1DBFFF08-4F18-892C-5900-6A6AF3B25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9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C38B5-34E9-07D4-4EAE-E27E10BF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2788D-7038-3BEC-D653-63C75B6D7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621329-713C-2025-72C1-D32F75624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4102082" cy="6248400"/>
          </a:xfrm>
        </p:spPr>
        <p:txBody>
          <a:bodyPr>
            <a:normAutofit fontScale="32500" lnSpcReduction="20000"/>
          </a:bodyPr>
          <a:lstStyle/>
          <a:p>
            <a:r>
              <a:rPr lang="de-AT" sz="10500" dirty="0"/>
              <a:t>Beispiel:</a:t>
            </a:r>
            <a:endParaRPr lang="de-DE" sz="10500" u="sng" dirty="0"/>
          </a:p>
          <a:p>
            <a:endParaRPr lang="de-DE" sz="13600" dirty="0"/>
          </a:p>
          <a:p>
            <a:r>
              <a:rPr lang="de-DE" sz="10500" dirty="0"/>
              <a:t>Stellen Sie sich vor, Sie leiten den Vertriebsinnendienst eines Maschinenbauunternehmens.</a:t>
            </a:r>
          </a:p>
          <a:p>
            <a:endParaRPr lang="de-DE" sz="10500" dirty="0"/>
          </a:p>
          <a:p>
            <a:r>
              <a:rPr lang="de-DE" sz="10500" dirty="0"/>
              <a:t>Ihr Vorstand legt fest: „Wir wollen 20 % mehr Umsatz im nächsten Jahr.“</a:t>
            </a:r>
          </a:p>
          <a:p>
            <a:endParaRPr lang="de-DE" sz="13600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sz="4800" dirty="0"/>
          </a:p>
          <a:p>
            <a:pPr algn="r"/>
            <a:r>
              <a:rPr lang="de-DE" sz="9600" b="1" u="sng" dirty="0">
                <a:solidFill>
                  <a:srgbClr val="C00000"/>
                </a:solidFill>
              </a:rPr>
              <a:t>Potenzial?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2A5D0C-21F2-F508-BE2E-8D84B578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A765182B-F11B-085E-2E70-6A2A9D67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55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1854-3288-2336-64AF-7AB989FF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B15CF-2FE8-6BBE-2AEE-DCC2AA528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6C7F3F-CFB0-C5CE-B2FA-21305CBA6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rmAutofit fontScale="25000" lnSpcReduction="20000"/>
          </a:bodyPr>
          <a:lstStyle/>
          <a:p>
            <a:r>
              <a:rPr lang="de-AT" sz="12800" dirty="0"/>
              <a:t>Beispiel:</a:t>
            </a:r>
            <a:endParaRPr lang="de-DE" sz="12800" u="sng" dirty="0"/>
          </a:p>
          <a:p>
            <a:endParaRPr lang="de-DE" sz="12800" dirty="0"/>
          </a:p>
          <a:p>
            <a:r>
              <a:rPr lang="de-DE" sz="12800" dirty="0"/>
              <a:t>Potenzial? – Ja, theoretisch. Aber: </a:t>
            </a:r>
          </a:p>
          <a:p>
            <a:endParaRPr lang="de-DE" sz="12800" dirty="0"/>
          </a:p>
          <a:p>
            <a:r>
              <a:rPr lang="de-DE" sz="12800" dirty="0"/>
              <a:t>Zwei Ihrer besten Leute sind aktuell in Elternzeit, und ein neuer Kollege ist noch in der Einarbeitung.</a:t>
            </a:r>
          </a:p>
          <a:p>
            <a:endParaRPr lang="de-DE" sz="12800" dirty="0"/>
          </a:p>
          <a:p>
            <a:r>
              <a:rPr lang="de-DE" sz="12800" dirty="0"/>
              <a:t>Lösung:</a:t>
            </a:r>
          </a:p>
          <a:p>
            <a:r>
              <a:rPr lang="de-DE" sz="12800" dirty="0"/>
              <a:t>Sie bringen die </a:t>
            </a:r>
            <a:r>
              <a:rPr lang="de-DE" sz="12800" b="1" dirty="0"/>
              <a:t>3P-Methode ins Spiel.</a:t>
            </a:r>
          </a:p>
          <a:p>
            <a:endParaRPr lang="de-DE" sz="10500" dirty="0"/>
          </a:p>
          <a:p>
            <a:endParaRPr lang="de-DE" sz="13600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BF121-9FF1-22A6-E76C-3B7A42FC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B8ED37AA-8EB8-08B2-C4F5-8FE746F0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31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0CF47-6E9C-6C3B-A0CC-8A5F3A7A4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18D9A-B426-04E4-8E0B-0E6728C2F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CCDBD8-D8B8-3A43-BC7C-F80CABED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rmAutofit fontScale="25000" lnSpcReduction="20000"/>
          </a:bodyPr>
          <a:lstStyle/>
          <a:p>
            <a:r>
              <a:rPr lang="de-DE" sz="13600" dirty="0"/>
              <a:t>Sie sagen also nicht: „Das schaffen wir nicht.“</a:t>
            </a:r>
          </a:p>
          <a:p>
            <a:r>
              <a:rPr lang="de-DE" sz="13600" b="1" dirty="0"/>
              <a:t>Sondern:</a:t>
            </a:r>
          </a:p>
          <a:p>
            <a:endParaRPr lang="de-DE" sz="136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13600" dirty="0"/>
              <a:t>„Ich sehe das Ziel und unterstütze es. Damit wir realistisch planen können, habe ich mal durchgerechnet:</a:t>
            </a:r>
          </a:p>
          <a:p>
            <a:endParaRPr lang="de-DE" sz="136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13600" dirty="0"/>
              <a:t>Mit den aktuellen Ressourcen liegt unser erreichbares Potenzial bei etwa 10 bis 12 %.</a:t>
            </a:r>
          </a:p>
          <a:p>
            <a:endParaRPr lang="de-DE" sz="136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13600" dirty="0"/>
              <a:t>Wenn wir eine zusätzliche halbe Stelle oder ein neues CRM-Modul zur Automatisierung der Kundenkontakte bekommen, sind auch 20 % erreichbar.“</a:t>
            </a:r>
          </a:p>
          <a:p>
            <a:pPr algn="r"/>
            <a:r>
              <a:rPr lang="de-DE" sz="10500" b="1" dirty="0">
                <a:solidFill>
                  <a:srgbClr val="C00000"/>
                </a:solidFill>
              </a:rPr>
              <a:t>Was passiert?</a:t>
            </a:r>
          </a:p>
          <a:p>
            <a:endParaRPr lang="de-DE" sz="13600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sz="4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5F401B-3E04-F2B9-059A-8A4D1CE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19F57F04-C62A-97EC-17DD-51461774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4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DE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u="sng" dirty="0"/>
              <a:t>Sie wirken loyal, lösungsorientiert und faktenbasiert – und geben Ihrem Gegenüber keine Angriffsfläche.</a:t>
            </a:r>
            <a:br>
              <a:rPr lang="de-AT" u="sng" dirty="0"/>
            </a:br>
            <a:endParaRPr lang="de-AT" u="sng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u="sng" dirty="0"/>
              <a:t>Sie verhandeln vom Wollen zum Können, statt über Emotionen zu sprechen.</a:t>
            </a:r>
          </a:p>
          <a:p>
            <a:endParaRPr lang="de-AT" u="sng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u="sng" dirty="0"/>
              <a:t>Und Sie bleiben glaubwürdig in beide Richtungen: nach oben wie nach unten</a:t>
            </a:r>
            <a:endParaRPr lang="de-DE" u="sng" dirty="0"/>
          </a:p>
          <a:p>
            <a:endParaRPr lang="de-AT" dirty="0"/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Das zweite „P“ – aber vorher:</a:t>
            </a:r>
          </a:p>
          <a:p>
            <a:endParaRPr lang="de-AT" dirty="0"/>
          </a:p>
          <a:p>
            <a:pPr algn="r"/>
            <a:br>
              <a:rPr lang="de-AT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7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DE" dirty="0"/>
          </a:p>
          <a:p>
            <a:r>
              <a:rPr lang="de-AT" u="sng" dirty="0"/>
              <a:t>TIPP:</a:t>
            </a:r>
            <a:endParaRPr lang="de-AT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063AE2A-4D8B-BD27-C0D1-0EBB111D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377894"/>
            <a:ext cx="4301924" cy="61066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Gestreifter Pfeil nach rechts 7"/>
          <p:cNvSpPr/>
          <p:nvPr/>
        </p:nvSpPr>
        <p:spPr>
          <a:xfrm>
            <a:off x="3429000" y="4575266"/>
            <a:ext cx="7103745" cy="224463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dirty="0"/>
              <a:t>Ihr Extra zum Webinar und zu den Folien!</a:t>
            </a:r>
          </a:p>
        </p:txBody>
      </p:sp>
    </p:spTree>
    <p:extLst>
      <p:ext uri="{BB962C8B-B14F-4D97-AF65-F5344CB8AC3E}">
        <p14:creationId xmlns:p14="http://schemas.microsoft.com/office/powerpoint/2010/main" val="3317104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Priorität</a:t>
            </a:r>
          </a:p>
          <a:p>
            <a:endParaRPr lang="de-DE" dirty="0"/>
          </a:p>
          <a:p>
            <a:endParaRPr lang="de-AT" dirty="0"/>
          </a:p>
          <a:p>
            <a:pPr algn="r"/>
            <a:br>
              <a:rPr lang="de-AT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41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Priorität</a:t>
            </a:r>
          </a:p>
          <a:p>
            <a:endParaRPr lang="de-AT" dirty="0"/>
          </a:p>
          <a:p>
            <a:r>
              <a:rPr lang="de-AT" dirty="0"/>
              <a:t>Welche Ziele sind </a:t>
            </a:r>
            <a:r>
              <a:rPr lang="de-AT" i="1" dirty="0"/>
              <a:t>wirklich</a:t>
            </a:r>
            <a:r>
              <a:rPr lang="de-AT" dirty="0"/>
              <a:t> geschäftskritisch – und welche nur Beiwerk?</a:t>
            </a:r>
            <a:br>
              <a:rPr lang="de-AT" dirty="0"/>
            </a:br>
            <a:r>
              <a:rPr lang="de-AT" dirty="0"/>
              <a:t>Viele </a:t>
            </a:r>
            <a:r>
              <a:rPr lang="de-AT" b="1" dirty="0"/>
              <a:t>Zielsysteme sind überfrachtet. </a:t>
            </a:r>
          </a:p>
          <a:p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Fokussieren Sie sich auf die 3–5 Kernziele, die wirklich wirken.</a:t>
            </a:r>
            <a:br>
              <a:rPr lang="de-AT" dirty="0"/>
            </a:br>
            <a:r>
              <a:rPr lang="de-AT" dirty="0"/>
              <a:t>Alles andere gehört auf eine </a:t>
            </a:r>
            <a:r>
              <a:rPr lang="de-AT" b="1" dirty="0"/>
              <a:t>Prioritätenliste B</a:t>
            </a:r>
            <a:r>
              <a:rPr lang="de-AT" dirty="0"/>
              <a:t>, nicht in die Zielvereinbarung.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So signalisieren Sie oben: </a:t>
            </a:r>
            <a:r>
              <a:rPr lang="de-AT" i="1" dirty="0"/>
              <a:t>Ich verstehe, was wichtig ist – und halte mein Team fokussiert</a:t>
            </a:r>
            <a:endParaRPr lang="de-DE" dirty="0"/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Beispiel:</a:t>
            </a:r>
          </a:p>
          <a:p>
            <a:pPr algn="r"/>
            <a:br>
              <a:rPr lang="de-AT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78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Beispiel:</a:t>
            </a:r>
          </a:p>
          <a:p>
            <a:endParaRPr lang="de-AT" dirty="0"/>
          </a:p>
          <a:p>
            <a:r>
              <a:rPr lang="de-AT" dirty="0"/>
              <a:t>Sie leiten den Produktionsbereich eines mittelständischen Unternehmens.</a:t>
            </a:r>
            <a:br>
              <a:rPr lang="de-AT" dirty="0"/>
            </a:br>
            <a:endParaRPr lang="de-AT" dirty="0"/>
          </a:p>
          <a:p>
            <a:r>
              <a:rPr lang="de-AT" dirty="0"/>
              <a:t>In Ihrer Zielvereinbarung für 2026 stehen plötzlich acht Ziele – von „Fehlerquote senken“ über „Nachhaltigkeitskennzahlen verbessern“ bis hin zu „Azubi-Marketing stärken“.</a:t>
            </a:r>
          </a:p>
          <a:p>
            <a:endParaRPr lang="de-AT" dirty="0"/>
          </a:p>
          <a:p>
            <a:r>
              <a:rPr lang="de-AT" dirty="0"/>
              <a:t>Alles wichtig – aber eben nicht gleichzeitig machbar.</a:t>
            </a:r>
          </a:p>
          <a:p>
            <a:endParaRPr lang="de-AT" dirty="0"/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Also …</a:t>
            </a:r>
          </a:p>
          <a:p>
            <a:pPr algn="r"/>
            <a:br>
              <a:rPr lang="de-AT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15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Beispiel:</a:t>
            </a:r>
          </a:p>
          <a:p>
            <a:endParaRPr lang="de-AT" dirty="0"/>
          </a:p>
          <a:p>
            <a:r>
              <a:rPr lang="de-AT" dirty="0"/>
              <a:t>Also priorisieren Sie mit der 3P-Methode:</a:t>
            </a:r>
          </a:p>
          <a:p>
            <a:br>
              <a:rPr lang="de-AT" dirty="0"/>
            </a:br>
            <a:r>
              <a:rPr lang="de-AT" dirty="0"/>
              <a:t>Sie nehmen die Liste mit ins Gespräch und sagen:</a:t>
            </a:r>
          </a:p>
          <a:p>
            <a:r>
              <a:rPr lang="de-AT" dirty="0"/>
              <a:t> </a:t>
            </a:r>
          </a:p>
          <a:p>
            <a:pPr algn="r"/>
            <a:br>
              <a:rPr lang="de-AT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4B40D-5AA2-67F9-9570-F3F2323C5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9A919-A155-ABCA-5322-BDCD3F5C0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394E64-21AB-B67C-A7D1-4D412DD86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dirty="0"/>
              <a:t>… schließlich geht es um ein Thema, das jede Führungskraft kennt … und kaum jemand wirklich liebt: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0174D7-42ED-2BE7-C2BB-1F704182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40669EFB-049E-B812-5813-9395A18AD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59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Beispiel:</a:t>
            </a:r>
          </a:p>
          <a:p>
            <a:endParaRPr lang="de-AT" dirty="0"/>
          </a:p>
          <a:p>
            <a:r>
              <a:rPr lang="de-AT" i="1" dirty="0"/>
              <a:t>„Ich sehe, dass wir viele sinnvolle Themen auf dem Tisch haben. </a:t>
            </a:r>
          </a:p>
          <a:p>
            <a:r>
              <a:rPr lang="de-AT" i="1" dirty="0"/>
              <a:t>Damit wir die Zielerreichung aber sicherstellen können, schlage ich vor, die drei geschäftskritischen Themen für dieses Jahr nach vorne zu ziehen – Qualität, Energieeffizienz und Liefertermintreue.</a:t>
            </a:r>
          </a:p>
          <a:p>
            <a:endParaRPr lang="de-AT" sz="2400" b="1" i="1" dirty="0">
              <a:solidFill>
                <a:srgbClr val="FF0000"/>
              </a:solidFill>
            </a:endParaRPr>
          </a:p>
          <a:p>
            <a:r>
              <a:rPr lang="de-AT" i="1" dirty="0"/>
              <a:t>Alle weiteren Punkte können wir auf eine Prioritätenliste B setzen und im Halbjahresgespräch prüfen, ob Kapazitäten frei werden.“</a:t>
            </a:r>
          </a:p>
          <a:p>
            <a:pPr algn="r"/>
            <a:endParaRPr lang="de-AT" sz="2400" b="1" i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Was passiert?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Ergebnis:</a:t>
            </a:r>
          </a:p>
          <a:p>
            <a:endParaRPr lang="de-AT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dirty="0"/>
              <a:t>Sie zeigen strategisches Denken statt Überforderung.</a:t>
            </a:r>
          </a:p>
          <a:p>
            <a:endParaRPr lang="de-AT" sz="7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dirty="0"/>
              <a:t>Sie beweisen, dass Sie Unternehmensinteressen verstanden haben – und dass Sie Ihr Team vor Zielverwässerung schützen.</a:t>
            </a:r>
          </a:p>
          <a:p>
            <a:endParaRPr lang="de-AT" sz="7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dirty="0"/>
              <a:t>Oben wird das als Verantwortungsbewusstsein gelesen, unten als Fairness.</a:t>
            </a:r>
            <a:br>
              <a:rPr lang="de-AT" dirty="0"/>
            </a:br>
            <a:endParaRPr lang="de-AT" dirty="0"/>
          </a:p>
          <a:p>
            <a:r>
              <a:rPr lang="de-AT" u="sng" dirty="0"/>
              <a:t>Und genau das ist die Haltung, die Sandwich-Manager glaubwürdig macht:</a:t>
            </a:r>
            <a:br>
              <a:rPr lang="de-AT" u="sng" dirty="0"/>
            </a:br>
            <a:r>
              <a:rPr lang="de-AT" u="sng" dirty="0"/>
              <a:t>Fokussieren, was wirklich zählt – statt alles ein bisschen</a:t>
            </a:r>
            <a:endParaRPr lang="de-AT" sz="2400" b="1" i="1" u="sng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Das dritte P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4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Proof (Beweisbarkeit)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4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4559282" cy="6248400"/>
          </a:xfrm>
        </p:spPr>
        <p:txBody>
          <a:bodyPr>
            <a:noAutofit/>
          </a:bodyPr>
          <a:lstStyle/>
          <a:p>
            <a:r>
              <a:rPr lang="de-DE" b="1" dirty="0"/>
              <a:t>Proof (Beweisbarkeit)</a:t>
            </a:r>
          </a:p>
          <a:p>
            <a:endParaRPr lang="de-AT" dirty="0"/>
          </a:p>
          <a:p>
            <a:r>
              <a:rPr lang="de-AT" i="1" dirty="0"/>
              <a:t>„Wer Ziele erreicht hat, muss auch beweisen können, dass er sie erreicht hat!“</a:t>
            </a:r>
          </a:p>
          <a:p>
            <a:endParaRPr lang="de-AT" dirty="0"/>
          </a:p>
          <a:p>
            <a:pPr marL="457200" indent="-457200">
              <a:buFont typeface="Algerian" panose="04020705040A02060702" pitchFamily="82" charset="0"/>
              <a:buChar char="?"/>
            </a:pPr>
            <a:r>
              <a:rPr lang="de-AT" dirty="0"/>
              <a:t>Wie kann der Zielerfolg objektiv gemessen werden?</a:t>
            </a:r>
          </a:p>
          <a:p>
            <a:br>
              <a:rPr lang="de-AT" dirty="0"/>
            </a:br>
            <a:r>
              <a:rPr lang="de-AT" dirty="0"/>
              <a:t>Wenn Ziele unklar oder qualitativ formuliert sind („Kundenzufriedenheit steigern“), fordern Sie konkrete </a:t>
            </a:r>
            <a:r>
              <a:rPr lang="de-AT" b="1" dirty="0"/>
              <a:t>Indikatoren oder Kennzahlen</a:t>
            </a:r>
            <a:r>
              <a:rPr lang="de-AT" dirty="0"/>
              <a:t> ein.</a:t>
            </a: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Beispiel: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4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Proof (Beweisbarkeit)</a:t>
            </a:r>
          </a:p>
          <a:p>
            <a:endParaRPr lang="de-AT" dirty="0"/>
          </a:p>
          <a:p>
            <a:r>
              <a:rPr lang="de-AT" dirty="0"/>
              <a:t>Beispiel:</a:t>
            </a:r>
          </a:p>
          <a:p>
            <a:r>
              <a:rPr lang="de-AT" i="1" dirty="0"/>
              <a:t>„Ich schlage vor, die Kundenzufriedenheit über Net Promoter Score oder Beschwerdequote zu messen.“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 Das zeigt Professionalität – und schützt Sie vor harten Diskussionen bei der Frage: „Wurde das Ziel erreicht oder nicht?“</a:t>
            </a: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Best Practice: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8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5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Best Practice: </a:t>
            </a:r>
          </a:p>
          <a:p>
            <a:r>
              <a:rPr lang="de-AT" dirty="0"/>
              <a:t>Ein großer Automobilzulieferer in Süddeutschland hat vor zwei Jahren eingeführt:</a:t>
            </a:r>
            <a:br>
              <a:rPr lang="de-AT" dirty="0"/>
            </a:br>
            <a:endParaRPr lang="de-AT" dirty="0"/>
          </a:p>
          <a:p>
            <a:r>
              <a:rPr lang="de-AT" dirty="0"/>
              <a:t>Jede Zielvereinbarung darf nur dann verabschiedet werden, wenn </a:t>
            </a:r>
            <a:r>
              <a:rPr lang="de-AT" b="1" dirty="0"/>
              <a:t>Teamleitung und nächsthöhere Führungsebene gemeinsam die Machbarkeit dokumentieren.</a:t>
            </a:r>
            <a:endParaRPr lang="de-AT" dirty="0"/>
          </a:p>
          <a:p>
            <a:r>
              <a:rPr lang="de-AT" dirty="0"/>
              <a:t> </a:t>
            </a:r>
          </a:p>
          <a:p>
            <a:r>
              <a:rPr lang="de-AT" dirty="0"/>
              <a:t>Ergebnis laut interner Evaluation:</a:t>
            </a:r>
          </a:p>
          <a:p>
            <a:pPr lvl="0"/>
            <a:endParaRPr lang="de-AT" dirty="0"/>
          </a:p>
          <a:p>
            <a:r>
              <a:rPr lang="de-AT" dirty="0"/>
              <a:t> </a:t>
            </a: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Best Practice: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Best Practice: </a:t>
            </a:r>
          </a:p>
          <a:p>
            <a:endParaRPr lang="de-AT" dirty="0"/>
          </a:p>
          <a:p>
            <a:r>
              <a:rPr lang="de-AT" dirty="0"/>
              <a:t>Ergebnis laut interner Evaluation:</a:t>
            </a:r>
          </a:p>
          <a:p>
            <a:endParaRPr lang="de-AT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dirty="0"/>
              <a:t>37 % weniger Konflikte bei Jahresgesprächen,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dirty="0"/>
              <a:t>28 % höhere Zielerreichung,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dirty="0"/>
              <a:t>deutlich weniger Frust im mittleren Management.</a:t>
            </a:r>
          </a:p>
          <a:p>
            <a:r>
              <a:rPr lang="de-AT" dirty="0"/>
              <a:t> </a:t>
            </a:r>
          </a:p>
          <a:p>
            <a:r>
              <a:rPr lang="de-AT" dirty="0"/>
              <a:t>Der Grund: </a:t>
            </a:r>
            <a:r>
              <a:rPr lang="de-AT" b="1" dirty="0"/>
              <a:t>Die Sandwich-Ebene hat gelernt, nach oben zu verhandeln.</a:t>
            </a:r>
            <a:endParaRPr lang="de-AT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Wie lässt sich Machbarkeit dokumentieren?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56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Beispiele – Machbarkeit sichern / Erfolg festmachen</a:t>
            </a:r>
          </a:p>
          <a:p>
            <a:endParaRPr lang="de-AT" b="1" dirty="0"/>
          </a:p>
          <a:p>
            <a:pPr lvl="0"/>
            <a:r>
              <a:rPr lang="de-AT" b="1" dirty="0"/>
              <a:t>Zielbeschreibung</a:t>
            </a:r>
            <a:br>
              <a:rPr lang="de-AT" dirty="0"/>
            </a:br>
            <a:r>
              <a:rPr lang="de-AT" dirty="0"/>
              <a:t>→ </a:t>
            </a:r>
            <a:r>
              <a:rPr lang="de-AT" i="1" dirty="0"/>
              <a:t>„Steigerung der Kundenzufriedenheit um 10 %“</a:t>
            </a:r>
            <a:endParaRPr lang="de-AT" dirty="0"/>
          </a:p>
          <a:p>
            <a:pPr lvl="0"/>
            <a:r>
              <a:rPr lang="de-AT" b="1" dirty="0"/>
              <a:t>Rahmenbedingungen / Ressourcen</a:t>
            </a:r>
            <a:br>
              <a:rPr lang="de-AT" dirty="0"/>
            </a:br>
            <a:r>
              <a:rPr lang="de-AT" dirty="0"/>
              <a:t>→ </a:t>
            </a:r>
            <a:r>
              <a:rPr lang="de-AT" i="1" dirty="0"/>
              <a:t>„Einführung neuer Serviceprozesse im 2. Quartal, Schulungsteam verfügbar ab Mai“</a:t>
            </a:r>
          </a:p>
          <a:p>
            <a:pPr lvl="0"/>
            <a:endParaRPr lang="de-AT" i="1" dirty="0"/>
          </a:p>
          <a:p>
            <a:pPr lvl="0"/>
            <a:r>
              <a:rPr lang="de-AT" i="1" dirty="0"/>
              <a:t>Aber auch Risikofaktoren festlegen (z.B. per Notiz):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7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Beispiele – Machbarkeit sichern / Erfolg festmachen</a:t>
            </a:r>
          </a:p>
          <a:p>
            <a:endParaRPr lang="de-AT" b="1" dirty="0"/>
          </a:p>
          <a:p>
            <a:pPr lvl="0"/>
            <a:r>
              <a:rPr lang="de-AT" b="1" dirty="0"/>
              <a:t>Risiken &amp; Abhängigkeiten</a:t>
            </a:r>
            <a:br>
              <a:rPr lang="de-AT" dirty="0"/>
            </a:br>
            <a:r>
              <a:rPr lang="de-AT" dirty="0"/>
              <a:t>→ </a:t>
            </a:r>
            <a:r>
              <a:rPr lang="de-AT" i="1" dirty="0"/>
              <a:t>„Personalausfall &gt; 10 % im Support würde Zielerreichung gefährden“</a:t>
            </a:r>
            <a:endParaRPr lang="de-AT" dirty="0"/>
          </a:p>
          <a:p>
            <a:pPr lvl="0"/>
            <a:r>
              <a:rPr lang="de-AT" dirty="0"/>
              <a:t>Erforderliche Unterstützung→ </a:t>
            </a:r>
            <a:r>
              <a:rPr lang="de-AT" i="1" dirty="0"/>
              <a:t>„Freigabe von 15 % zusätzlichem Schulungsbudget, technische Anpassung im CRM-System</a:t>
            </a:r>
          </a:p>
          <a:p>
            <a:pPr lvl="0"/>
            <a:endParaRPr lang="de-AT" i="1" dirty="0"/>
          </a:p>
          <a:p>
            <a:r>
              <a:rPr lang="de-AT" b="1" dirty="0"/>
              <a:t>Realistische Zielerreichung (Einschätzung)</a:t>
            </a:r>
            <a:br>
              <a:rPr lang="de-AT" dirty="0"/>
            </a:br>
            <a:r>
              <a:rPr lang="de-AT" dirty="0"/>
              <a:t>→ </a:t>
            </a:r>
            <a:r>
              <a:rPr lang="de-AT" i="1" dirty="0"/>
              <a:t>„Bei genannten Rahmenbedingungen: Ziel realistisch. Ohne Budgetfreigabe: Zielerreichung max. 70 %.“</a:t>
            </a:r>
            <a:endParaRPr lang="de-AT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Und keine Sorge …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7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Proof (Beweisbarkeit)</a:t>
            </a:r>
          </a:p>
          <a:p>
            <a:endParaRPr lang="de-AT" b="1" dirty="0"/>
          </a:p>
          <a:p>
            <a:r>
              <a:rPr lang="de-AT" dirty="0"/>
              <a:t>Diese Notiz wird nicht als Verteidigungsdokument, sondern als Transparenz-Tool verstanden.</a:t>
            </a:r>
          </a:p>
          <a:p>
            <a:br>
              <a:rPr lang="de-AT" dirty="0"/>
            </a:br>
            <a:r>
              <a:rPr lang="de-AT" dirty="0"/>
              <a:t>Sie signalisiert nach oben: </a:t>
            </a:r>
            <a:r>
              <a:rPr lang="de-AT" i="1" dirty="0"/>
              <a:t>„Ich will liefern – aber auf Grundlage klarer Bedingungen.“</a:t>
            </a:r>
          </a:p>
          <a:p>
            <a:br>
              <a:rPr lang="de-AT" dirty="0"/>
            </a:br>
            <a:r>
              <a:rPr lang="de-AT" dirty="0"/>
              <a:t>Und sie schützt Sie später vor der berüchtigten Rückfrage im Jahresgespräch: „Warum wurde das Ziel nicht erreicht?“</a:t>
            </a: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Übrigens: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FD192-8551-357A-4D2B-6C0CC1B8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4282B-8E0E-A7F7-2635-70A9DDD0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C98433-F21E-0FCD-0905-E2606BEC1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pPr algn="ctr"/>
            <a:endParaRPr lang="de-DE" sz="4800" dirty="0"/>
          </a:p>
          <a:p>
            <a:pPr algn="ctr"/>
            <a:endParaRPr lang="de-DE" sz="4800" dirty="0"/>
          </a:p>
          <a:p>
            <a:pPr algn="ctr"/>
            <a:r>
              <a:rPr lang="de-DE" sz="4800" dirty="0"/>
              <a:t>Zielvereinbarungsgespräche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FDA54B-55F1-AE7E-589D-5468F926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5C00EBA3-44B1-3598-A043-DD6E81D63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89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Proof (Beweisbarkeit)</a:t>
            </a:r>
          </a:p>
          <a:p>
            <a:endParaRPr lang="de-AT" b="1" dirty="0"/>
          </a:p>
          <a:p>
            <a:r>
              <a:rPr lang="de-AT" dirty="0"/>
              <a:t>Das Automobilunternehmen aus dem Beispiel hat diese Vorgehensweise übrigens institutionalisiert:</a:t>
            </a:r>
          </a:p>
          <a:p>
            <a:br>
              <a:rPr lang="de-AT" dirty="0"/>
            </a:br>
            <a:r>
              <a:rPr lang="de-AT" dirty="0"/>
              <a:t>Jede Zielvereinbarung bekommt einen Machbarkeits-Check mit Ampelbewertung (grün = realistisch, gelb = bedingt realistisch, rot = unrealistisch).</a:t>
            </a:r>
          </a:p>
          <a:p>
            <a:br>
              <a:rPr lang="de-AT" dirty="0"/>
            </a:br>
            <a:r>
              <a:rPr lang="de-AT" dirty="0"/>
              <a:t>Das Ergebnis: </a:t>
            </a:r>
            <a:r>
              <a:rPr lang="de-AT" b="1" dirty="0"/>
              <a:t>mehr Verlässlichkeit, weniger Schönwetter-Ziele – und vor allem: mehr Vertrauen zwischen den Ebenen</a:t>
            </a:r>
            <a:r>
              <a:rPr lang="de-AT" dirty="0"/>
              <a:t>.</a:t>
            </a:r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Werkzeugkasten: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3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Werkzeugkasten</a:t>
            </a:r>
          </a:p>
          <a:p>
            <a:endParaRPr lang="de-AT" b="1" dirty="0"/>
          </a:p>
          <a:p>
            <a:r>
              <a:rPr lang="de-AT" dirty="0"/>
              <a:t>Hier einige praxiserprobte Sätze, die Sie sofort nutzen können:</a:t>
            </a: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5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537" y="951067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79520"/>
              </p:ext>
            </p:extLst>
          </p:nvPr>
        </p:nvGraphicFramePr>
        <p:xfrm>
          <a:off x="1257300" y="2324099"/>
          <a:ext cx="15773400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Situation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Formulierungsvorschlag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Zielvorgabe erscheint unrealistisch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„Ich möchte sicherstellen, dass wir die Ziele nicht nur definieren, sondern auch erreichen. Darf ich kurz die Ressourcenlage spiegeln?“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Sie wollen Einwände konstruktiv einbringen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„Ja, und … wenn wir das Ziel erreichen sollen, müssten wir an Punkt X ansetzen.“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Sie wollen Zielkonflikte sichtbar machen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„Mir ist wichtig, dass wir die Qualität halten. Wenn wir X steigern, sollten wir über Priorisierung bei Y sprechen.“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Sie wollen Engagement oben signalisieren</a:t>
                      </a:r>
                      <a:endParaRPr lang="de-A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„Ich bin überzeugt, dass wir den Beitrag leisten können – wenn wir die Schwerpunkte klar definieren.“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248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 von oben loyal, aber nicht „blind“ managen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DE" b="1" dirty="0"/>
              <a:t>Fazit aus diesem Teil:</a:t>
            </a:r>
          </a:p>
          <a:p>
            <a:endParaRPr lang="de-AT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Wenn Sie wissen, was oben wirklich zählt, können Sie die Vorgaben so übersetzen, dass sie  </a:t>
            </a:r>
            <a:r>
              <a:rPr lang="de-AT" b="1" dirty="0"/>
              <a:t>unten verstanden und mitgetragen</a:t>
            </a:r>
            <a:r>
              <a:rPr lang="de-AT" dirty="0"/>
              <a:t> werden.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Denn das ist die zweite Hälfte Ihrer Sandwich-Rolle:</a:t>
            </a:r>
            <a:br>
              <a:rPr lang="de-AT" dirty="0"/>
            </a:br>
            <a:r>
              <a:rPr lang="de-AT" b="1" dirty="0"/>
              <a:t>Erwartungen nach unten fair und motivierend führen – auch, wenn das Geld knapp ist.</a:t>
            </a:r>
            <a:br>
              <a:rPr lang="de-AT" b="1" dirty="0"/>
            </a:br>
            <a:endParaRPr lang="de-AT" dirty="0"/>
          </a:p>
          <a:p>
            <a:r>
              <a:rPr lang="de-AT" b="1" dirty="0">
                <a:solidFill>
                  <a:srgbClr val="FF0000"/>
                </a:solidFill>
              </a:rPr>
              <a:t>Und genau darum geht es jetzt!</a:t>
            </a:r>
            <a:br>
              <a:rPr lang="de-AT" dirty="0"/>
            </a:br>
            <a:r>
              <a:rPr lang="de-AT" dirty="0"/>
              <a:t>Wie Sie </a:t>
            </a:r>
            <a:r>
              <a:rPr lang="de-AT" b="1" dirty="0"/>
              <a:t>Ziele so kommunizieren</a:t>
            </a:r>
            <a:r>
              <a:rPr lang="de-AT" dirty="0"/>
              <a:t>, dass Ihr Team denkt: </a:t>
            </a:r>
            <a:r>
              <a:rPr lang="de-AT" i="1" dirty="0"/>
              <a:t>„Ich will das schaffen – nicht, weil ich muss, sondern weil ich überzeugt bin.“</a:t>
            </a: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397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/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3600" b="1" dirty="0">
              <a:solidFill>
                <a:srgbClr val="FF0000"/>
              </a:solidFill>
            </a:endParaRPr>
          </a:p>
          <a:p>
            <a:r>
              <a:rPr lang="de-AT" sz="3600" b="1" dirty="0"/>
              <a:t>Der Perspektivwechsel: Vom „Senden“ zum „Verstehen“</a:t>
            </a:r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Das Entscheidende: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75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4635482" cy="6248400"/>
          </a:xfrm>
        </p:spPr>
        <p:txBody>
          <a:bodyPr>
            <a:noAutofit/>
          </a:bodyPr>
          <a:lstStyle/>
          <a:p>
            <a:endParaRPr lang="de-AT" sz="3600" dirty="0"/>
          </a:p>
          <a:p>
            <a:r>
              <a:rPr lang="de-AT" sz="3600" dirty="0"/>
              <a:t>Wenn Sie als Führungskraft Zielvereinbarungen nach unten kommunizieren, geht es nicht darum, Ansagen weiterzugeben.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Es geht darum, </a:t>
            </a:r>
            <a:r>
              <a:rPr lang="de-AT" sz="3600" b="1" dirty="0"/>
              <a:t>Bedeutung zu stiften.</a:t>
            </a: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Mitarbeitende fragen sich bei jeder Zielvorgabe unbewusst drei Dinge:</a:t>
            </a:r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r>
              <a:rPr lang="de-AT" sz="2400" b="1" dirty="0">
                <a:solidFill>
                  <a:srgbClr val="FF0000"/>
                </a:solidFill>
              </a:rPr>
              <a:t>Das Entscheidende: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6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AT" sz="3600" dirty="0"/>
          </a:p>
          <a:p>
            <a:endParaRPr lang="de-AT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Warum soll ich das tun?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Kann ich das überhaupt schaffen?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Was habe ich davon?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de-AT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de-AT" sz="3600" dirty="0"/>
          </a:p>
          <a:p>
            <a:pPr lvl="0"/>
            <a:r>
              <a:rPr lang="de-AT" sz="3600" dirty="0"/>
              <a:t>Wenn Sie …. </a:t>
            </a: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73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pPr lvl="0"/>
            <a:r>
              <a:rPr lang="de-AT" sz="3600" dirty="0"/>
              <a:t>Wenn Sie …. </a:t>
            </a:r>
          </a:p>
          <a:p>
            <a:pPr lvl="0"/>
            <a:endParaRPr lang="de-AT" sz="3600" dirty="0"/>
          </a:p>
          <a:p>
            <a:r>
              <a:rPr lang="de-AT" sz="3600" dirty="0"/>
              <a:t>… diese drei Fragen nicht beantworten, entsteht Widerstand – selbst bei loyalen, engagierten Menschen.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Die </a:t>
            </a:r>
            <a:r>
              <a:rPr lang="de-AT" sz="3600" b="1" dirty="0"/>
              <a:t>Gallup-Studie 2025</a:t>
            </a:r>
            <a:r>
              <a:rPr lang="de-AT" sz="3600" dirty="0"/>
              <a:t> zeigt: Nur 1 von 10 Mitarbeitenden fühlt sich durch Ziele „innerlich mitgenommen“. Das heißt: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550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Neun von zehn erleben Zielvorgaben als etwas, dass sie „von oben trifft“.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Und genau hier liegt Ihre Chance als Sandwich-Manager: Sie können aus </a:t>
            </a:r>
            <a:r>
              <a:rPr lang="de-AT" sz="3600" i="1" dirty="0"/>
              <a:t>Vorgabe</a:t>
            </a:r>
            <a:r>
              <a:rPr lang="de-AT" sz="3600" dirty="0"/>
              <a:t> ein </a:t>
            </a:r>
            <a:r>
              <a:rPr lang="de-AT" sz="3600" i="1" dirty="0"/>
              <a:t>Verständnisziel</a:t>
            </a:r>
            <a:r>
              <a:rPr lang="de-AT" sz="3600" dirty="0"/>
              <a:t> machen – und damit wie ein Leuchtturm aus dem Heer der „anderen“ herausragen. Denn: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78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AT" sz="3600" dirty="0"/>
          </a:p>
          <a:p>
            <a:r>
              <a:rPr lang="de-AT" sz="3600" dirty="0"/>
              <a:t>Ein </a:t>
            </a:r>
            <a:r>
              <a:rPr lang="de-AT" sz="3600" i="1" dirty="0"/>
              <a:t>Verständnisziel</a:t>
            </a:r>
            <a:r>
              <a:rPr lang="de-AT" sz="3600" dirty="0"/>
              <a:t> ist kein Ziel, das Sie </a:t>
            </a:r>
            <a:r>
              <a:rPr lang="de-AT" sz="3600" b="1" dirty="0"/>
              <a:t>vorgeben</a:t>
            </a:r>
            <a:r>
              <a:rPr lang="de-AT" sz="3600" dirty="0"/>
              <a:t>, sondern eines, das Ihre Mitarbeitenden </a:t>
            </a:r>
            <a:r>
              <a:rPr lang="de-AT" sz="3600" b="1" dirty="0"/>
              <a:t>verstehen, annehmen und übersetzen können.</a:t>
            </a:r>
          </a:p>
          <a:p>
            <a:br>
              <a:rPr lang="de-AT" sz="3600" dirty="0"/>
            </a:br>
            <a:r>
              <a:rPr lang="de-AT" sz="3600" dirty="0"/>
              <a:t>Der Unterschied ist entscheidend: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42480-E297-AC15-1A2F-995ABF3E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26EC1-CF80-7E91-9958-60A8A39E0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EAAA8C-9F2A-BD9B-2955-F8307F075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dirty="0"/>
              <a:t>Noch herausfordernder wird es , wenn Sie – wie so viele – in der </a:t>
            </a:r>
            <a:r>
              <a:rPr lang="de-DE" sz="4800" b="1" dirty="0"/>
              <a:t>klassischen Sandwich-Position</a:t>
            </a:r>
            <a:r>
              <a:rPr lang="de-DE" sz="4800" dirty="0"/>
              <a:t> stecken: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66EE6F-B55E-4916-F447-6202769C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FC8E88D6-B641-AC7D-CBF2-5EBEA4EDF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051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AT" sz="3600" dirty="0"/>
          </a:p>
          <a:p>
            <a:endParaRPr lang="de-AT" sz="3600" dirty="0"/>
          </a:p>
          <a:p>
            <a:pPr lvl="0"/>
            <a:r>
              <a:rPr lang="de-AT" sz="3600" dirty="0"/>
              <a:t>Ein </a:t>
            </a:r>
            <a:r>
              <a:rPr lang="de-AT" sz="3600" i="1" dirty="0"/>
              <a:t>Vorgabeziel</a:t>
            </a:r>
            <a:r>
              <a:rPr lang="de-AT" sz="3600" dirty="0"/>
              <a:t> sagt: „Das ist das Ziel. Machen Sie das bitte.“</a:t>
            </a:r>
          </a:p>
          <a:p>
            <a:pPr lvl="0"/>
            <a:endParaRPr lang="de-AT" sz="3600" dirty="0"/>
          </a:p>
          <a:p>
            <a:pPr lvl="0"/>
            <a:r>
              <a:rPr lang="de-AT" sz="3600" dirty="0"/>
              <a:t>Ein </a:t>
            </a:r>
            <a:r>
              <a:rPr lang="de-AT" sz="3600" i="1" dirty="0"/>
              <a:t>Verständnisziel</a:t>
            </a:r>
            <a:r>
              <a:rPr lang="de-AT" sz="3600" dirty="0"/>
              <a:t> fragt: „Wie verstehen wir dieses Ziel, und was bedeutet es konkret für unsere Arbeit?“</a:t>
            </a:r>
          </a:p>
          <a:p>
            <a:pPr lvl="0"/>
            <a:endParaRPr lang="de-AT" sz="3600" dirty="0"/>
          </a:p>
          <a:p>
            <a:pPr lvl="0"/>
            <a:endParaRPr lang="de-AT" sz="3600" dirty="0"/>
          </a:p>
          <a:p>
            <a:pPr lvl="0"/>
            <a:endParaRPr lang="de-AT" sz="3600" dirty="0"/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Was bringt es (Ihnen)?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770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Führungskräfte, die Ziele als </a:t>
            </a:r>
            <a:r>
              <a:rPr lang="de-AT" sz="3600" i="1" dirty="0"/>
              <a:t>Verständnisziele</a:t>
            </a:r>
            <a:r>
              <a:rPr lang="de-AT" sz="3600" dirty="0"/>
              <a:t> formulieren, aktivieren beim Gegenüber. Beteiligung.</a:t>
            </a:r>
          </a:p>
          <a:p>
            <a:endParaRPr lang="de-AT" sz="3600" dirty="0"/>
          </a:p>
          <a:p>
            <a:r>
              <a:rPr lang="de-AT" sz="3600" dirty="0"/>
              <a:t>Also aktive Bereitschaft zum Handeln!</a:t>
            </a:r>
          </a:p>
          <a:p>
            <a:r>
              <a:rPr lang="de-AT" sz="3600" b="1" dirty="0"/>
              <a:t> </a:t>
            </a:r>
            <a:endParaRPr lang="de-AT" sz="3600" dirty="0"/>
          </a:p>
          <a:p>
            <a:pPr lvl="0"/>
            <a:endParaRPr lang="de-AT" sz="3600" dirty="0"/>
          </a:p>
          <a:p>
            <a:pPr lvl="0"/>
            <a:endParaRPr lang="de-AT" sz="3600" dirty="0"/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Beispiel: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8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dirty="0"/>
              <a:t>Beispiel:</a:t>
            </a:r>
          </a:p>
          <a:p>
            <a:endParaRPr lang="de-AT" sz="3600" dirty="0"/>
          </a:p>
          <a:p>
            <a:r>
              <a:rPr lang="de-AT" sz="3600" dirty="0"/>
              <a:t>Wenn Sie sagen</a:t>
            </a:r>
          </a:p>
          <a:p>
            <a:r>
              <a:rPr lang="de-AT" sz="3600" dirty="0"/>
              <a:t>„Wir müssen die Fehlerquote um 15 % senken,“</a:t>
            </a:r>
            <a:br>
              <a:rPr lang="de-AT" sz="3600" dirty="0"/>
            </a:br>
            <a:r>
              <a:rPr lang="de-AT" sz="3600" dirty="0"/>
              <a:t>denken viele: </a:t>
            </a:r>
            <a:r>
              <a:rPr lang="de-AT" sz="3600" i="1" dirty="0"/>
              <a:t>Noch mehr Druck.</a:t>
            </a:r>
          </a:p>
          <a:p>
            <a:endParaRPr lang="de-AT" sz="3600" dirty="0"/>
          </a:p>
          <a:p>
            <a:r>
              <a:rPr lang="de-AT" sz="3600" dirty="0"/>
              <a:t>Wenn Sie hingegen sagen:</a:t>
            </a:r>
          </a:p>
          <a:p>
            <a:r>
              <a:rPr lang="de-AT" sz="3600" b="1" dirty="0"/>
              <a:t> </a:t>
            </a:r>
            <a:endParaRPr lang="de-AT" sz="3600" dirty="0"/>
          </a:p>
          <a:p>
            <a:pPr lvl="0"/>
            <a:endParaRPr lang="de-AT" sz="3600" dirty="0"/>
          </a:p>
          <a:p>
            <a:pPr lvl="0"/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269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dirty="0"/>
              <a:t>Beispiel:</a:t>
            </a:r>
          </a:p>
          <a:p>
            <a:endParaRPr lang="de-AT" sz="3600" dirty="0"/>
          </a:p>
          <a:p>
            <a:r>
              <a:rPr lang="de-AT" sz="3600" dirty="0"/>
              <a:t>„Unser gemeinsames Ziel ist, dass wir weniger Nacharbeiten müssen, damit jeder abends entspannter nach Hause gehen kann – das entspricht etwa 15 % weniger Fehlern,“</a:t>
            </a:r>
            <a:br>
              <a:rPr lang="de-AT" sz="3600" dirty="0"/>
            </a:br>
            <a:r>
              <a:rPr lang="de-AT" sz="3600" dirty="0"/>
              <a:t>verändert sich die Energie sofort.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Das Ziel bleibt gleich, aber es bekommt </a:t>
            </a:r>
            <a:r>
              <a:rPr lang="de-AT" sz="3600" b="1" dirty="0"/>
              <a:t>Sinn, Bezug und Richtung. </a:t>
            </a:r>
            <a:r>
              <a:rPr lang="de-AT" sz="3600" dirty="0"/>
              <a:t>Und genau das ist die Aufgabe eines Sandwich-Managers:</a:t>
            </a:r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Beispiel: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30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dirty="0"/>
              <a:t>Beispiel:</a:t>
            </a:r>
          </a:p>
          <a:p>
            <a:endParaRPr lang="de-AT" sz="1200" dirty="0"/>
          </a:p>
          <a:p>
            <a:r>
              <a:rPr lang="de-AT" sz="3600" dirty="0"/>
              <a:t>Ziele nicht nur </a:t>
            </a:r>
            <a:r>
              <a:rPr lang="de-AT" sz="3600" i="1" dirty="0"/>
              <a:t>weiterzugeben</a:t>
            </a:r>
            <a:r>
              <a:rPr lang="de-AT" sz="3600" dirty="0"/>
              <a:t>, sondern sie so zu </a:t>
            </a:r>
            <a:r>
              <a:rPr lang="de-AT" sz="3600" b="1" dirty="0"/>
              <a:t>übersetzen</a:t>
            </a:r>
            <a:r>
              <a:rPr lang="de-AT" sz="3600" dirty="0"/>
              <a:t>, dass Ihr Team sie als </a:t>
            </a:r>
            <a:r>
              <a:rPr lang="de-AT" sz="3600" i="1" dirty="0"/>
              <a:t>ihre eigenen</a:t>
            </a:r>
            <a:r>
              <a:rPr lang="de-AT" sz="3600" dirty="0"/>
              <a:t> erkennt.</a:t>
            </a:r>
          </a:p>
          <a:p>
            <a:endParaRPr lang="de-AT" sz="1200" dirty="0"/>
          </a:p>
          <a:p>
            <a:pPr algn="ctr"/>
            <a:r>
              <a:rPr lang="de-AT" sz="3600" dirty="0"/>
              <a:t>Oder anders gesagt:</a:t>
            </a:r>
          </a:p>
          <a:p>
            <a:endParaRPr lang="de-AT" sz="2000" dirty="0"/>
          </a:p>
          <a:p>
            <a:r>
              <a:rPr lang="de-AT" sz="3600" dirty="0"/>
              <a:t>Ein Verständnisziel ist ein Ziel, das alle verstanden haben – und hinter dem niemand mehr stehen </a:t>
            </a:r>
            <a:r>
              <a:rPr lang="de-AT" sz="3600" i="1" dirty="0"/>
              <a:t>muss</a:t>
            </a:r>
            <a:r>
              <a:rPr lang="de-AT" sz="3600" dirty="0"/>
              <a:t>, weil alle von selbst </a:t>
            </a:r>
            <a:r>
              <a:rPr lang="de-AT" sz="3600" i="1" dirty="0"/>
              <a:t>dahinterstehen wollen.</a:t>
            </a:r>
            <a:endParaRPr lang="de-AT" sz="3600" dirty="0"/>
          </a:p>
          <a:p>
            <a:r>
              <a:rPr lang="de-AT" sz="3600" dirty="0"/>
              <a:t> </a:t>
            </a:r>
            <a:endParaRPr lang="de-AT" sz="2400" b="1" dirty="0">
              <a:solidFill>
                <a:srgbClr val="C00000"/>
              </a:solidFill>
            </a:endParaRPr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4 wichtige Schritte: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0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de-AT" sz="3600" b="1" dirty="0"/>
              <a:t>Kommunikation: Von der Ansage zum Dialog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Viele Zielgespräche heißen Zielvereinbarung – sind aber in Wahrheit </a:t>
            </a:r>
            <a:r>
              <a:rPr lang="de-AT" sz="3600" b="1" dirty="0"/>
              <a:t>Zielverkündung:</a:t>
            </a:r>
          </a:p>
          <a:p>
            <a:br>
              <a:rPr lang="de-AT" sz="3600" dirty="0"/>
            </a:br>
            <a:r>
              <a:rPr lang="de-AT" sz="3600" dirty="0"/>
              <a:t>Die Führungskraft sitzt im Raum, lächelt freundlich, sagt:</a:t>
            </a:r>
          </a:p>
          <a:p>
            <a:r>
              <a:rPr lang="de-AT" sz="3600" dirty="0"/>
              <a:t>„Das sind die neuen Ziele für dieses Jahr – wie sehen Sie das?“</a:t>
            </a:r>
          </a:p>
          <a:p>
            <a:endParaRPr lang="de-AT" sz="3600" dirty="0"/>
          </a:p>
          <a:p>
            <a:r>
              <a:rPr lang="de-AT" sz="3600" dirty="0"/>
              <a:t>Und die Mitarbeitenden wissen: Die Richtung steht längst fest.</a:t>
            </a:r>
            <a:br>
              <a:rPr lang="de-AT" sz="3600" dirty="0"/>
            </a:br>
            <a:endParaRPr lang="de-AT" sz="3600" dirty="0"/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Besser: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54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de-AT" sz="3600" b="1" dirty="0"/>
              <a:t>Kommunikation: Von der Ansage zum Dialog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Sagen Sie es so:</a:t>
            </a:r>
          </a:p>
          <a:p>
            <a:r>
              <a:rPr lang="de-AT" sz="3600" i="1" dirty="0"/>
              <a:t>„Ein Teil der Ziele ist vorgegeben – das möchte ich offen sagen. Aber wir können gemeinsam festlegen, wie wir sie erreichen und welche Prioritäten wir dabei setzen.“</a:t>
            </a:r>
          </a:p>
          <a:p>
            <a:endParaRPr lang="de-AT" sz="3600" dirty="0"/>
          </a:p>
          <a:p>
            <a:r>
              <a:rPr lang="de-AT" sz="2900" dirty="0"/>
              <a:t>(Echte Dialogführung heißt nicht, alle Wünsche zu erfüllen.</a:t>
            </a:r>
            <a:br>
              <a:rPr lang="de-AT" sz="2900" dirty="0"/>
            </a:br>
            <a:r>
              <a:rPr lang="de-AT" sz="2900" dirty="0"/>
              <a:t>Aber sie heißt, </a:t>
            </a:r>
            <a:r>
              <a:rPr lang="de-AT" sz="2900" b="1" dirty="0"/>
              <a:t>Rahmenbedingungen ehrlich zu benennen und trotzdem Gestaltungsspielräume zu eröffnen!)</a:t>
            </a:r>
            <a:br>
              <a:rPr lang="de-AT" sz="3600" dirty="0"/>
            </a:br>
            <a:endParaRPr lang="de-AT" sz="3600" dirty="0"/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Ergebnis: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93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de-AT" sz="3600" b="1" dirty="0"/>
              <a:t>Kommunikation: Von der Ansage zum Dialog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de-AT" sz="3600" dirty="0"/>
              <a:t>Damit schaffen Sie Augenhöhe, auch wenn Sie nicht über alles entscheiden können. Sie signalisieren: </a:t>
            </a:r>
            <a:r>
              <a:rPr lang="de-AT" sz="3600" i="1" dirty="0"/>
              <a:t>Ich bin Übersetzer, nicht Bote.</a:t>
            </a:r>
          </a:p>
          <a:p>
            <a:br>
              <a:rPr lang="de-AT" sz="3600" dirty="0"/>
            </a:br>
            <a:r>
              <a:rPr lang="de-AT" sz="3600" dirty="0"/>
              <a:t>Und genau das ist die Rolle, die Sandwich-Manager stark macht:</a:t>
            </a:r>
            <a:br>
              <a:rPr lang="de-AT" sz="3600" dirty="0"/>
            </a:br>
            <a:r>
              <a:rPr lang="de-AT" sz="3600" dirty="0"/>
              <a:t>Sie führen nicht über Vorgaben, sondern über Verantwortung und Realismus.</a:t>
            </a:r>
          </a:p>
          <a:p>
            <a:endParaRPr lang="de-AT" sz="3600" dirty="0"/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Schritt 2: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49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Motivation ohne Geld – Was wirklich zählt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Damit schaffen Sie Augenhöhe, auch wenn Sie nicht über alles entscheiden können. Sie signalisieren: </a:t>
            </a:r>
            <a:r>
              <a:rPr lang="de-AT" sz="3600" i="1" dirty="0"/>
              <a:t>Ich bin Übersetzer, nicht Bote.</a:t>
            </a:r>
          </a:p>
          <a:p>
            <a:br>
              <a:rPr lang="de-AT" sz="3600" dirty="0"/>
            </a:br>
            <a:r>
              <a:rPr lang="de-AT" sz="3600" dirty="0"/>
              <a:t>Und genau das ist die Rolle, die Sandwich-Manager stark macht:</a:t>
            </a:r>
            <a:br>
              <a:rPr lang="de-AT" sz="3600" dirty="0"/>
            </a:br>
            <a:r>
              <a:rPr lang="de-AT" sz="3600" dirty="0"/>
              <a:t>Sie führen nicht über Vorgaben, sondern über Verantwortung und Realismus.</a:t>
            </a:r>
          </a:p>
          <a:p>
            <a:endParaRPr lang="de-AT" sz="3600" dirty="0"/>
          </a:p>
          <a:p>
            <a:pPr lvl="0" algn="r"/>
            <a:r>
              <a:rPr lang="de-AT" sz="2400" b="1" dirty="0">
                <a:solidFill>
                  <a:srgbClr val="C00000"/>
                </a:solidFill>
              </a:rPr>
              <a:t>Schritt 2: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089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Motivation ohne Geld – Was wirklich zählt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Jetzt wird es heikel … </a:t>
            </a:r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A171A-B8DB-148C-C694-7DA56738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AF20E-D919-B14B-5F48-99E4747DF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B10E69-C6B6-6A92-2854-9AB7831B7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dirty="0"/>
              <a:t>Oben der Druck der Geschäftsleitung: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i="1" dirty="0"/>
              <a:t>„Wir brauchen 20 % mehr Umsatz, 10 % weniger Kosten, KI-Implementierung bitte bis Juni – und übrigens: Gehaltserhöhungen sind dieses Jahr nicht drin.“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dirty="0"/>
              <a:t>Und unten  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591288-53C6-1CBD-8BB8-0E4C572D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87789EDF-F7A4-CA58-86DF-3AE33CAF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158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Motivation ohne Geld – Was wirklich zählt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Gerade wenn Budgets eng sind, ist es wichtig zu wissen, welche Motivatoren wirklich / stattdessen ziehen.</a:t>
            </a:r>
          </a:p>
          <a:p>
            <a:br>
              <a:rPr lang="de-AT" sz="3600" dirty="0"/>
            </a:br>
            <a:r>
              <a:rPr lang="de-AT" sz="3600" dirty="0"/>
              <a:t>Laut der </a:t>
            </a:r>
            <a:r>
              <a:rPr lang="de-AT" sz="3600" b="1" dirty="0"/>
              <a:t>Harvard-Leadership-Studie 2024</a:t>
            </a:r>
            <a:r>
              <a:rPr lang="de-AT" sz="3600" dirty="0"/>
              <a:t> haben sich drei Faktoren als besonders wirksam erwiesen:</a:t>
            </a:r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74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Motivation ohne Geld – Was wirklich zählt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pPr marL="742950" lvl="0" indent="-742950">
              <a:buFont typeface="+mj-lt"/>
              <a:buAutoNum type="arabicPeriod"/>
            </a:pPr>
            <a:r>
              <a:rPr lang="de-AT" sz="3600" b="1" dirty="0"/>
              <a:t>Sinn erleben (Purpose):</a:t>
            </a:r>
            <a:r>
              <a:rPr lang="de-AT" sz="3600" dirty="0"/>
              <a:t> Mitarbeitende, die verstehen, welchen Beitrag ihr Ziel zum Ganzen leistet, zeigen 38 % mehr Eigeninitiative.</a:t>
            </a:r>
          </a:p>
          <a:p>
            <a:pPr marL="742950" lvl="0" indent="-742950">
              <a:buFont typeface="+mj-lt"/>
              <a:buAutoNum type="arabicPeriod"/>
            </a:pPr>
            <a:r>
              <a:rPr lang="de-AT" sz="3600" b="1" dirty="0"/>
              <a:t>Wachstum ermöglichen (Growth):</a:t>
            </a:r>
            <a:r>
              <a:rPr lang="de-AT" sz="3600" dirty="0"/>
              <a:t> Entwicklungschancen sind doppelt so motivierend wie Gehaltsanreize.</a:t>
            </a:r>
          </a:p>
          <a:p>
            <a:pPr marL="742950" lvl="0" indent="-742950">
              <a:buFont typeface="+mj-lt"/>
              <a:buAutoNum type="arabicPeriod"/>
            </a:pPr>
            <a:r>
              <a:rPr lang="de-AT" sz="3600" b="1" dirty="0"/>
              <a:t>Anerkennung zeigen (Recognition):</a:t>
            </a:r>
            <a:r>
              <a:rPr lang="de-AT" sz="3600" dirty="0"/>
              <a:t> Lob, das konkret und authentisch ist, wirkt oftmals nachhaltiger als Bonuszahlungen.</a:t>
            </a:r>
          </a:p>
          <a:p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Und nicht zu vergessen:</a:t>
            </a:r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691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Motivation ohne Geld – Was wirklich zählt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Wenn jemand mehr Geld verlangt und Sie es nicht oder nicht im gewünschten Umfang geben können, dann …</a:t>
            </a:r>
          </a:p>
          <a:p>
            <a:endParaRPr lang="de-AT" sz="3600" dirty="0"/>
          </a:p>
          <a:p>
            <a:r>
              <a:rPr lang="de-AT" sz="3600" dirty="0"/>
              <a:t>entscheidet sich, ob Sie </a:t>
            </a:r>
            <a:r>
              <a:rPr lang="de-AT" sz="3600" b="1" dirty="0"/>
              <a:t>Führungskraft</a:t>
            </a:r>
            <a:r>
              <a:rPr lang="de-AT" sz="3600" dirty="0"/>
              <a:t>  und </a:t>
            </a:r>
            <a:r>
              <a:rPr lang="de-AT" sz="3600" b="1" dirty="0"/>
              <a:t>Übermittler</a:t>
            </a:r>
            <a:r>
              <a:rPr lang="de-AT" sz="3600" dirty="0"/>
              <a:t> sind – oder </a:t>
            </a:r>
            <a:r>
              <a:rPr lang="de-AT" sz="3600" dirty="0" err="1"/>
              <a:t>Demotivator</a:t>
            </a:r>
            <a:r>
              <a:rPr lang="de-AT" sz="3600" dirty="0"/>
              <a:t>. </a:t>
            </a:r>
          </a:p>
          <a:p>
            <a:endParaRPr lang="de-AT" sz="3600" dirty="0"/>
          </a:p>
          <a:p>
            <a:r>
              <a:rPr lang="de-AT" sz="3600" b="1" dirty="0"/>
              <a:t>Motivation entsteht nicht allein aus Geld, sondern aus drei anderen Quellen, die Sie immer beeinflussen können!</a:t>
            </a:r>
          </a:p>
          <a:p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87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Motivator: Sinn und Bedeutung – das Warum hinter dem Ziel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Menschen halten mehr Druck aus, wenn sie den Sinn verstehen.</a:t>
            </a:r>
            <a:br>
              <a:rPr lang="de-AT" sz="3600" dirty="0"/>
            </a:br>
            <a:r>
              <a:rPr lang="de-AT" sz="3600" dirty="0"/>
              <a:t>Geld motiviert kurzfristig – Sinn trägt langfristig.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Fragen Sie sich:</a:t>
            </a:r>
          </a:p>
          <a:p>
            <a:r>
              <a:rPr lang="de-AT" sz="3600" dirty="0"/>
              <a:t>„Kann mein Mitarbeiter erkennen, welchen Unterschied seine Arbeit macht?“</a:t>
            </a:r>
          </a:p>
          <a:p>
            <a:endParaRPr lang="de-AT" sz="3600" dirty="0"/>
          </a:p>
          <a:p>
            <a:r>
              <a:rPr lang="de-AT" sz="3600" dirty="0"/>
              <a:t>Ein Beispiel aus der Pflegebranche:</a:t>
            </a:r>
            <a:br>
              <a:rPr lang="de-AT" sz="3600" dirty="0"/>
            </a:b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53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Motivator: Sinn und Bedeutung – das Warum hinter dem Ziel</a:t>
            </a:r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Eine Teamleitung sagte zu ihren Mitarbeitenden:</a:t>
            </a:r>
          </a:p>
          <a:p>
            <a:r>
              <a:rPr lang="de-AT" sz="3600" dirty="0"/>
              <a:t>„Wir können die Gehälter nicht anheben. Aber wir können sicherstellen, dass jeder Patient am Ende des Tages das Gefühl hat, bei uns Mensch geblieben zu sein. Das ist unser Maßstab – und der ist unbezahlbar.“</a:t>
            </a:r>
          </a:p>
          <a:p>
            <a:r>
              <a:rPr lang="de-AT" sz="3600" dirty="0"/>
              <a:t> </a:t>
            </a:r>
          </a:p>
          <a:p>
            <a:r>
              <a:rPr lang="de-AT" sz="3600" dirty="0"/>
              <a:t>Das Ergebnis: Das Team blieb überdurchschnittlich stabil – trotz höherer Belastung.</a:t>
            </a:r>
            <a:br>
              <a:rPr lang="de-AT" sz="3600" dirty="0"/>
            </a:br>
            <a:r>
              <a:rPr lang="de-AT" sz="3600" b="1" dirty="0"/>
              <a:t>Sinn schlägt Frust, wenn er ehrlich vermittelt wird</a:t>
            </a:r>
            <a:br>
              <a:rPr lang="de-AT" sz="3600" dirty="0"/>
            </a:b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449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Wachstum und Entwicklung – die leise Währung</a:t>
            </a:r>
            <a:endParaRPr lang="de-AT" sz="3600" dirty="0"/>
          </a:p>
          <a:p>
            <a:pPr marL="228600" indent="-228600">
              <a:buAutoNum type="arabicPeriod"/>
            </a:pPr>
            <a:endParaRPr lang="de-AT" sz="1200" dirty="0"/>
          </a:p>
          <a:p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Der zweithäufigste Kündigungsgrund laut der </a:t>
            </a:r>
            <a:r>
              <a:rPr lang="de-AT" sz="3600" b="1" dirty="0"/>
              <a:t>StepStone-Engagement-Studie 2025</a:t>
            </a:r>
            <a:r>
              <a:rPr lang="de-AT" sz="3600" dirty="0"/>
              <a:t> ist:</a:t>
            </a:r>
          </a:p>
          <a:p>
            <a:endParaRPr lang="de-AT" sz="3600" dirty="0"/>
          </a:p>
          <a:p>
            <a:r>
              <a:rPr lang="de-AT" sz="3600" dirty="0"/>
              <a:t>„Ich hatte keine Entwicklungsperspektive.“</a:t>
            </a:r>
          </a:p>
          <a:p>
            <a:endParaRPr lang="de-AT" sz="3600" dirty="0"/>
          </a:p>
          <a:p>
            <a:r>
              <a:rPr lang="de-AT" sz="3600" dirty="0"/>
              <a:t>Das bedeutet:</a:t>
            </a:r>
            <a:br>
              <a:rPr lang="de-AT" sz="3600" dirty="0"/>
            </a:br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31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5321282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Wachstum und Entwicklung – die leise Währung</a:t>
            </a:r>
            <a:endParaRPr lang="de-AT" sz="3600" dirty="0"/>
          </a:p>
          <a:p>
            <a:pPr marL="228600" indent="-228600">
              <a:buAutoNum type="arabicPeriod"/>
            </a:pPr>
            <a:endParaRPr lang="de-AT" sz="1200" dirty="0"/>
          </a:p>
          <a:p>
            <a:r>
              <a:rPr lang="de-AT" sz="3600" dirty="0"/>
              <a:t>Das bedeutet: Lernen ist oft der stärkste psychologische Lohn.</a:t>
            </a:r>
          </a:p>
          <a:p>
            <a:endParaRPr lang="de-AT" sz="3600" dirty="0"/>
          </a:p>
          <a:p>
            <a:r>
              <a:rPr lang="de-AT" sz="3600" dirty="0"/>
              <a:t>Das können Sie konkret tun:</a:t>
            </a:r>
          </a:p>
          <a:p>
            <a:pPr lvl="0"/>
            <a:endParaRPr lang="de-AT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Geben Sie Raum für </a:t>
            </a:r>
            <a:r>
              <a:rPr lang="de-AT" sz="3600" b="1" dirty="0"/>
              <a:t>Projektverantwortung</a:t>
            </a:r>
            <a:r>
              <a:rPr lang="de-AT" sz="3600" dirty="0"/>
              <a:t> („Ich traue Ihnen das zu.“).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Ermutigen Sie zu </a:t>
            </a:r>
            <a:r>
              <a:rPr lang="de-AT" sz="3600" b="1" dirty="0"/>
              <a:t>Job-</a:t>
            </a:r>
            <a:r>
              <a:rPr lang="de-AT" sz="3600" b="1" dirty="0" err="1"/>
              <a:t>Enrichment</a:t>
            </a:r>
            <a:r>
              <a:rPr lang="de-AT" sz="3600" dirty="0"/>
              <a:t> („Machen Sie die Präsentation beim Management-Meeting – ich unterstütze Sie.“). Und/oder:</a:t>
            </a:r>
          </a:p>
          <a:p>
            <a:endParaRPr lang="de-AT" sz="3600" dirty="0"/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331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2. Wachstum und Entwicklung – die leise Währung</a:t>
            </a:r>
            <a:endParaRPr lang="de-AT" sz="3600" dirty="0"/>
          </a:p>
          <a:p>
            <a:pPr marL="228600" indent="-228600">
              <a:buAutoNum type="arabicPeriod"/>
            </a:pPr>
            <a:endParaRPr lang="de-AT" sz="1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Bieten Sie </a:t>
            </a:r>
            <a:r>
              <a:rPr lang="de-AT" sz="3600" b="1" dirty="0"/>
              <a:t>Micro-Coaching im Alltag</a:t>
            </a:r>
            <a:r>
              <a:rPr lang="de-AT" sz="3600" dirty="0"/>
              <a:t> an: fünf Minuten echtes Feedback, ehrlich, konkret, unterstützend.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3600" dirty="0"/>
          </a:p>
          <a:p>
            <a:r>
              <a:rPr lang="de-AT" sz="3600" dirty="0"/>
              <a:t>Sie zeigen damit: </a:t>
            </a:r>
            <a:r>
              <a:rPr lang="de-AT" sz="3600" i="1" dirty="0"/>
              <a:t>Ich kann vielleicht kein Geld geben – aber ich investiere Zeit und Vertrauen.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>
                <a:sym typeface="Wingdings" panose="05000000000000000000" pitchFamily="2" charset="2"/>
              </a:rPr>
              <a:t></a:t>
            </a:r>
            <a:r>
              <a:rPr lang="de-AT" sz="3600" dirty="0"/>
              <a:t> Das ist für viele Menschen </a:t>
            </a:r>
            <a:r>
              <a:rPr lang="de-AT" sz="3600" b="1" dirty="0"/>
              <a:t>mehr wert als eine Gehaltserhöhung</a:t>
            </a:r>
            <a:r>
              <a:rPr lang="de-AT" sz="3600" dirty="0"/>
              <a:t>, die nach drei Monaten vergessen ist.</a:t>
            </a:r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Und Motivator Nummer 3?</a:t>
            </a:r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405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3. Anerkennung und emotionale Fairness</a:t>
            </a:r>
            <a:endParaRPr lang="de-AT" sz="3600" dirty="0"/>
          </a:p>
          <a:p>
            <a:pPr algn="r"/>
            <a:endParaRPr lang="de-AT" sz="1200" dirty="0"/>
          </a:p>
          <a:p>
            <a:pPr algn="r"/>
            <a:endParaRPr lang="de-AT" sz="1200" b="1" dirty="0">
              <a:solidFill>
                <a:srgbClr val="C00000"/>
              </a:solidFill>
            </a:endParaRPr>
          </a:p>
          <a:p>
            <a:endParaRPr lang="de-AT" sz="3600" dirty="0"/>
          </a:p>
          <a:p>
            <a:r>
              <a:rPr lang="de-AT" sz="3600" dirty="0"/>
              <a:t>Anerkennung ist kein Lob aus der Gießkanne.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Sie ist </a:t>
            </a:r>
            <a:r>
              <a:rPr lang="de-AT" sz="3600" b="1" dirty="0"/>
              <a:t>konkrete Wahrnehmung</a:t>
            </a:r>
            <a:r>
              <a:rPr lang="de-AT" sz="3600" dirty="0"/>
              <a:t>:</a:t>
            </a:r>
          </a:p>
          <a:p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19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3. Anerkennung und emotionale Fairness</a:t>
            </a:r>
            <a:endParaRPr lang="de-AT" sz="3600" dirty="0"/>
          </a:p>
          <a:p>
            <a:pPr algn="r"/>
            <a:endParaRPr lang="de-AT" sz="1200" dirty="0"/>
          </a:p>
          <a:p>
            <a:pPr algn="r"/>
            <a:endParaRPr lang="de-AT" sz="1200" b="1" dirty="0">
              <a:solidFill>
                <a:srgbClr val="C00000"/>
              </a:solidFill>
            </a:endParaRPr>
          </a:p>
          <a:p>
            <a:r>
              <a:rPr lang="de-AT" sz="3600" dirty="0"/>
              <a:t>Beispiel:</a:t>
            </a:r>
          </a:p>
          <a:p>
            <a:r>
              <a:rPr lang="de-AT" sz="3600" i="1" dirty="0"/>
              <a:t>„Mir ist aufgefallen, dass Sie in den letzten Wochen immer wieder eingesprungen sind, wenn andere krank waren – das war nicht selbstverständlich.“</a:t>
            </a:r>
          </a:p>
          <a:p>
            <a:endParaRPr lang="de-AT" sz="3600" b="1" dirty="0"/>
          </a:p>
          <a:p>
            <a:r>
              <a:rPr lang="de-AT" sz="3600" b="1" dirty="0"/>
              <a:t>Wichtig:</a:t>
            </a:r>
            <a:br>
              <a:rPr lang="de-AT" sz="3600" dirty="0"/>
            </a:br>
            <a:r>
              <a:rPr lang="de-AT" sz="3600" dirty="0"/>
              <a:t>Anerkennung ersetzt nicht Geld – aber sie </a:t>
            </a:r>
            <a:r>
              <a:rPr lang="de-AT" sz="3600" b="1" dirty="0"/>
              <a:t>neutralisiert Enttäuschung</a:t>
            </a:r>
            <a:r>
              <a:rPr lang="de-AT" sz="3600" dirty="0"/>
              <a:t>. ABER:</a:t>
            </a:r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DE14F-349E-1E1D-207B-37DC2C9A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CFD6-8D7F-0480-E426-BB71C7701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ein spannendes Webinar …</a:t>
            </a:r>
            <a:endParaRPr lang="de-DE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AFC84B-E5DB-F6A6-E378-C33B56E0C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248400"/>
          </a:xfrm>
        </p:spPr>
        <p:txBody>
          <a:bodyPr>
            <a:normAutofit/>
          </a:bodyPr>
          <a:lstStyle/>
          <a:p>
            <a:r>
              <a:rPr lang="de-DE" sz="4800" dirty="0"/>
              <a:t>… Ihr Team: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i="1" dirty="0"/>
              <a:t>„Wir geben ohnehin schon alles! Wie sollen wir das schaffen? Und wo bleibt unsere Wertschätzung?“</a:t>
            </a:r>
          </a:p>
          <a:p>
            <a:endParaRPr lang="de-DE" sz="4800" dirty="0"/>
          </a:p>
          <a:p>
            <a:r>
              <a:rPr lang="de-DE" sz="4800" dirty="0"/>
              <a:t>Und genau dazwischen: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BB2D9A-8C2C-431D-AE89-2C4CB7E7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C360B34C-1662-7E2C-F995-C239EEC6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29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3. Anerkennung und emotionale Fairness</a:t>
            </a:r>
            <a:endParaRPr lang="de-AT" sz="3600" dirty="0"/>
          </a:p>
          <a:p>
            <a:pPr algn="r"/>
            <a:endParaRPr lang="de-AT" sz="1200" dirty="0"/>
          </a:p>
          <a:p>
            <a:pPr algn="r"/>
            <a:endParaRPr lang="de-AT" sz="1200" b="1" dirty="0">
              <a:solidFill>
                <a:srgbClr val="C00000"/>
              </a:solidFill>
            </a:endParaRPr>
          </a:p>
          <a:p>
            <a:r>
              <a:rPr lang="de-AT" sz="3600" dirty="0"/>
              <a:t>Mitarbeitende spüren, ob Sie mit ihnen ehrlich sind oder ob Sie „taktisch loben“.</a:t>
            </a:r>
          </a:p>
          <a:p>
            <a:br>
              <a:rPr lang="de-AT" sz="3600" dirty="0"/>
            </a:br>
            <a:r>
              <a:rPr lang="de-AT" sz="3600" dirty="0"/>
              <a:t>Darum gilt: </a:t>
            </a:r>
            <a:r>
              <a:rPr lang="de-AT" sz="3600" b="1" dirty="0"/>
              <a:t>Wertschätzung ohne Ehrlichkeit wirkt manipulativ.</a:t>
            </a:r>
            <a:endParaRPr lang="de-AT" sz="36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99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3. Anerkennung und emotionale Fairness</a:t>
            </a:r>
            <a:endParaRPr lang="de-AT" sz="3600" dirty="0"/>
          </a:p>
          <a:p>
            <a:pPr algn="r"/>
            <a:endParaRPr lang="de-AT" sz="1200" dirty="0"/>
          </a:p>
          <a:p>
            <a:pPr algn="r"/>
            <a:endParaRPr lang="de-AT" sz="1200" b="1" dirty="0">
              <a:solidFill>
                <a:srgbClr val="C00000"/>
              </a:solidFill>
            </a:endParaRPr>
          </a:p>
          <a:p>
            <a:r>
              <a:rPr lang="de-AT" sz="3600" dirty="0"/>
              <a:t>Wenn Sie also sagen müssen:</a:t>
            </a:r>
          </a:p>
          <a:p>
            <a:endParaRPr lang="de-AT" sz="1900" dirty="0"/>
          </a:p>
          <a:p>
            <a:r>
              <a:rPr lang="de-AT" sz="3600" i="1" dirty="0"/>
              <a:t>„Ich kann Ihnen dieses Jahr keine Gehaltserhöhung anbieten,“</a:t>
            </a:r>
            <a:br>
              <a:rPr lang="de-AT" sz="3600" dirty="0"/>
            </a:br>
            <a:r>
              <a:rPr lang="de-AT" sz="3600" dirty="0"/>
              <a:t>dann fügen Sie ehrlich hinzu:</a:t>
            </a:r>
            <a:br>
              <a:rPr lang="de-AT" sz="3600" dirty="0"/>
            </a:br>
            <a:endParaRPr lang="de-AT" sz="3600" dirty="0"/>
          </a:p>
          <a:p>
            <a:r>
              <a:rPr lang="de-AT" sz="3600" i="1" dirty="0"/>
              <a:t>„Aber ich möchte, dass Sie wissen, wie sehr ich Ihren Beitrag sehe und schätze – und dass ich alles tue, um im nächsten Jahr mehr Spielraum zu schaffen.“</a:t>
            </a:r>
          </a:p>
          <a:p>
            <a:r>
              <a:rPr lang="de-AT" sz="3600" dirty="0"/>
              <a:t>Das ist keine Ausrede, sondern Haltung.                                </a:t>
            </a:r>
            <a:r>
              <a:rPr lang="de-AT" sz="2400" b="1" dirty="0">
                <a:solidFill>
                  <a:srgbClr val="C00000"/>
                </a:solidFill>
              </a:rPr>
              <a:t>Fazit: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06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3. Anerkennung und emotionale Fairness</a:t>
            </a:r>
          </a:p>
          <a:p>
            <a:endParaRPr lang="de-AT" sz="3600" b="1" dirty="0"/>
          </a:p>
          <a:p>
            <a:r>
              <a:rPr lang="de-AT" sz="3600" dirty="0"/>
              <a:t>In Zeiten enger Budgets müssen Führungskräfte </a:t>
            </a:r>
            <a:r>
              <a:rPr lang="de-AT" sz="3600" b="1" dirty="0"/>
              <a:t>Beziehungsarbeit</a:t>
            </a:r>
            <a:r>
              <a:rPr lang="de-AT" sz="3600" dirty="0"/>
              <a:t> leisten, wo früher Geld gesprochen hat.</a:t>
            </a:r>
            <a:br>
              <a:rPr lang="de-AT" sz="3600" dirty="0"/>
            </a:br>
            <a:r>
              <a:rPr lang="de-AT" sz="3600" dirty="0"/>
              <a:t>Das ist anstrengend – aber es ist auch die Königsdisziplin der Führung. </a:t>
            </a:r>
          </a:p>
          <a:p>
            <a:endParaRPr lang="de-AT" sz="3600" dirty="0"/>
          </a:p>
          <a:p>
            <a:r>
              <a:rPr lang="de-AT" sz="3600" dirty="0"/>
              <a:t>Denn Menschen bleiben nicht, weil sie „müssen“, sondern weil sie </a:t>
            </a:r>
            <a:r>
              <a:rPr lang="de-AT" sz="3600" b="1" dirty="0"/>
              <a:t>gesehen, gebraucht und respektiert</a:t>
            </a:r>
            <a:r>
              <a:rPr lang="de-AT" sz="3600" dirty="0"/>
              <a:t> werden. Oder …</a:t>
            </a:r>
          </a:p>
          <a:p>
            <a:pPr algn="r"/>
            <a:endParaRPr lang="de-AT" sz="1200" dirty="0"/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84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3. Anerkennung und emotionale Fairness</a:t>
            </a:r>
          </a:p>
          <a:p>
            <a:endParaRPr lang="de-AT" sz="3600" b="1" dirty="0"/>
          </a:p>
          <a:p>
            <a:r>
              <a:rPr lang="de-AT" sz="3600" dirty="0"/>
              <a:t>… wie es die </a:t>
            </a:r>
            <a:r>
              <a:rPr lang="de-AT" sz="3600" b="1" dirty="0"/>
              <a:t>Harvard-Leadership-Studie 2024</a:t>
            </a:r>
            <a:r>
              <a:rPr lang="de-AT" sz="3600" dirty="0"/>
              <a:t> formuliert: </a:t>
            </a:r>
          </a:p>
          <a:p>
            <a:r>
              <a:rPr lang="de-AT" sz="3600" dirty="0"/>
              <a:t>„Menschen folgen Führungskräften, die ehrlich über Grenzen sprechen – und trotzdem Hoffnung vermitteln.</a:t>
            </a:r>
          </a:p>
          <a:p>
            <a:pPr algn="r"/>
            <a:endParaRPr lang="de-AT" sz="1200" dirty="0"/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Tipp: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19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Damit Sie das GESAMTE Zielvereinbarungsgespräch so erfolgreich führen, wie SIE es sich wünschen:</a:t>
            </a:r>
          </a:p>
          <a:p>
            <a:endParaRPr lang="de-AT" sz="3600" b="1" dirty="0"/>
          </a:p>
          <a:p>
            <a:pPr algn="r"/>
            <a:endParaRPr lang="de-AT" sz="1200" dirty="0"/>
          </a:p>
          <a:p>
            <a:pPr algn="r"/>
            <a:endParaRPr lang="de-AT" sz="1200" dirty="0"/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Womit …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4EED043-6489-7E03-D04B-12451C8B7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000500"/>
            <a:ext cx="2779375" cy="39659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5E28D1-70EC-DCD6-C4DA-D22AB6522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4046220"/>
            <a:ext cx="2757462" cy="39278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Gestreifter Pfeil nach rechts 7"/>
          <p:cNvSpPr/>
          <p:nvPr/>
        </p:nvSpPr>
        <p:spPr>
          <a:xfrm>
            <a:off x="5791200" y="4575267"/>
            <a:ext cx="4131945" cy="134239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dirty="0"/>
              <a:t>Ihr EXTRA zum Webinar</a:t>
            </a:r>
          </a:p>
        </p:txBody>
      </p:sp>
      <p:sp>
        <p:nvSpPr>
          <p:cNvPr id="9" name="Gestreifter Pfeil nach rechts 8"/>
          <p:cNvSpPr/>
          <p:nvPr/>
        </p:nvSpPr>
        <p:spPr>
          <a:xfrm rot="10800000">
            <a:off x="5588161" y="6010167"/>
            <a:ext cx="4131945" cy="134239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79BBA7-98E0-D416-87B4-FFED80BF3C42}"/>
              </a:ext>
            </a:extLst>
          </p:cNvPr>
          <p:cNvSpPr txBox="1"/>
          <p:nvPr/>
        </p:nvSpPr>
        <p:spPr>
          <a:xfrm>
            <a:off x="6256972" y="648829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Ihr EXTRA zum Webinar</a:t>
            </a:r>
          </a:p>
        </p:txBody>
      </p:sp>
    </p:spTree>
    <p:extLst>
      <p:ext uri="{BB962C8B-B14F-4D97-AF65-F5344CB8AC3E}">
        <p14:creationId xmlns:p14="http://schemas.microsoft.com/office/powerpoint/2010/main" val="31806424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endParaRPr lang="de-AT" sz="3600" b="1" dirty="0"/>
          </a:p>
          <a:p>
            <a:endParaRPr lang="de-AT" sz="3600" b="1" dirty="0"/>
          </a:p>
          <a:p>
            <a:r>
              <a:rPr lang="de-AT" sz="3600" b="1" dirty="0"/>
              <a:t>… ich bei Schritt 3 bin:</a:t>
            </a:r>
          </a:p>
          <a:p>
            <a:endParaRPr lang="de-AT" sz="3600" b="1" dirty="0"/>
          </a:p>
          <a:p>
            <a:r>
              <a:rPr lang="de-AT" sz="3600" dirty="0"/>
              <a:t>Wir hatten:</a:t>
            </a:r>
          </a:p>
          <a:p>
            <a:r>
              <a:rPr lang="de-AT" sz="3600" dirty="0"/>
              <a:t> </a:t>
            </a:r>
          </a:p>
          <a:p>
            <a:r>
              <a:rPr lang="de-AT" sz="3600" b="1" dirty="0"/>
              <a:t>1. Kommunikation: Von der Ansage zum Dialog</a:t>
            </a:r>
          </a:p>
          <a:p>
            <a:r>
              <a:rPr lang="de-AT" sz="3600" b="1" dirty="0"/>
              <a:t>2. Motivation ohne Geld: Was wirklich wirkt</a:t>
            </a:r>
          </a:p>
          <a:p>
            <a:r>
              <a:rPr lang="de-AT" sz="3600" b="1" dirty="0"/>
              <a:t>Und nun … </a:t>
            </a:r>
            <a:endParaRPr lang="de-AT" sz="3600" dirty="0"/>
          </a:p>
          <a:p>
            <a:pPr algn="r"/>
            <a:endParaRPr lang="de-AT" sz="1200" dirty="0"/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63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Zielvergabe, aber fair</a:t>
            </a:r>
          </a:p>
          <a:p>
            <a:endParaRPr lang="de-AT" sz="3600" b="1" dirty="0"/>
          </a:p>
          <a:p>
            <a:pPr algn="r"/>
            <a:endParaRPr lang="de-AT" sz="1200" dirty="0"/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Tipp: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682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Zielvergabe, aber fair</a:t>
            </a:r>
          </a:p>
          <a:p>
            <a:endParaRPr lang="de-AT" sz="3600" b="1" dirty="0"/>
          </a:p>
          <a:p>
            <a:r>
              <a:rPr lang="de-AT" sz="3600" dirty="0"/>
              <a:t>Ein häufiger Führungsfehler: </a:t>
            </a:r>
            <a:r>
              <a:rPr lang="de-AT" sz="3600" b="1" dirty="0"/>
              <a:t>Ziele gleichmäßig verteilen.</a:t>
            </a:r>
            <a:br>
              <a:rPr lang="de-AT" sz="3600" dirty="0"/>
            </a:br>
            <a:r>
              <a:rPr lang="de-AT" sz="3600" dirty="0"/>
              <a:t>Das wirkt gerecht, ist es aber nicht:</a:t>
            </a:r>
            <a:br>
              <a:rPr lang="de-AT" sz="3600" dirty="0"/>
            </a:br>
            <a:br>
              <a:rPr lang="de-AT" sz="3600" dirty="0"/>
            </a:br>
            <a:r>
              <a:rPr lang="de-AT" sz="3600" dirty="0"/>
              <a:t>Leistungsvoraussetzungen sind unterschiedlich – Qualifikation, Erfahrung, Lebensphase.</a:t>
            </a:r>
          </a:p>
          <a:p>
            <a:r>
              <a:rPr lang="de-AT" sz="3600" dirty="0"/>
              <a:t> </a:t>
            </a: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endParaRPr lang="de-AT" sz="2400" b="1" dirty="0">
              <a:solidFill>
                <a:srgbClr val="C00000"/>
              </a:solidFill>
            </a:endParaRPr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Tipp: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60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Zielvergabe, aber fair</a:t>
            </a:r>
          </a:p>
          <a:p>
            <a:endParaRPr lang="de-AT" sz="3600" b="1" dirty="0"/>
          </a:p>
          <a:p>
            <a:r>
              <a:rPr lang="de-AT" sz="3600" dirty="0"/>
              <a:t>Ein wirksamer Ansatz: Das Prinzip der </a:t>
            </a:r>
            <a:r>
              <a:rPr lang="de-AT" sz="3600" b="1" dirty="0"/>
              <a:t>individuellen Zielpassung</a:t>
            </a:r>
            <a:r>
              <a:rPr lang="de-AT" sz="360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Für erfahrene Mitarbeitende: anspruchsvollere, selbststeuernde Ziele.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AT" sz="3600" dirty="0"/>
              <a:t>Für jüngere oder neue Teammitglieder: Lernziele oder Prozessziele statt Ergebnisziele.</a:t>
            </a:r>
          </a:p>
          <a:p>
            <a:pPr algn="r"/>
            <a:r>
              <a:rPr lang="de-AT" sz="3600" dirty="0"/>
              <a:t> </a:t>
            </a:r>
            <a:r>
              <a:rPr lang="de-AT" sz="2400" b="1" dirty="0">
                <a:solidFill>
                  <a:srgbClr val="C00000"/>
                </a:solidFill>
              </a:rPr>
              <a:t>Studie: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73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12E9-DCBF-EA99-A839-8FF9366B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EF1A5-1F11-9503-F2E1-7FB85E17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3792200" cy="1470025"/>
          </a:xfrm>
        </p:spPr>
        <p:txBody>
          <a:bodyPr>
            <a:norm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</a:rPr>
              <a:t>Erwartungen nach unten führen – wirksam, fair, motivierend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57206-135B-8FA0-434B-5408E123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18" y="2454838"/>
            <a:ext cx="13755806" cy="6248400"/>
          </a:xfrm>
        </p:spPr>
        <p:txBody>
          <a:bodyPr>
            <a:noAutofit/>
          </a:bodyPr>
          <a:lstStyle/>
          <a:p>
            <a:r>
              <a:rPr lang="de-AT" sz="3600" b="1" dirty="0"/>
              <a:t>Zielvergabe, aber fair</a:t>
            </a:r>
          </a:p>
          <a:p>
            <a:endParaRPr lang="de-AT" sz="3600" b="1" dirty="0"/>
          </a:p>
          <a:p>
            <a:r>
              <a:rPr lang="de-AT" sz="3600" b="1" dirty="0"/>
              <a:t>Leadership-Index-Studie 2025 (Fraunhofer):</a:t>
            </a:r>
          </a:p>
          <a:p>
            <a:endParaRPr lang="de-AT" sz="3600" b="1" dirty="0"/>
          </a:p>
          <a:p>
            <a:r>
              <a:rPr lang="de-AT" sz="3600" dirty="0"/>
              <a:t>64 % der Beschäftigten sagen, dass sie dann am meisten leisten, wenn sie das Gefühl haben: „Mein Ziel passt zu mir!“ (= nicht zu einem Durchschnitt.)</a:t>
            </a:r>
          </a:p>
          <a:p>
            <a:pPr algn="r"/>
            <a:endParaRPr lang="de-AT" sz="3600" dirty="0"/>
          </a:p>
          <a:p>
            <a:pPr algn="r"/>
            <a:endParaRPr lang="de-AT" sz="3600" dirty="0"/>
          </a:p>
          <a:p>
            <a:pPr algn="r"/>
            <a:r>
              <a:rPr lang="de-AT" sz="2400" b="1" dirty="0">
                <a:solidFill>
                  <a:srgbClr val="C00000"/>
                </a:solidFill>
              </a:rPr>
              <a:t>Beispiel:</a:t>
            </a:r>
          </a:p>
          <a:p>
            <a:br>
              <a:rPr lang="de-AT" sz="3600" dirty="0"/>
            </a:br>
            <a:endParaRPr lang="de-AT" sz="3600" dirty="0"/>
          </a:p>
          <a:p>
            <a:r>
              <a:rPr lang="de-AT" sz="3600" dirty="0"/>
              <a:t> </a:t>
            </a:r>
          </a:p>
          <a:p>
            <a:pPr lvl="0"/>
            <a:endParaRPr lang="de-AT" sz="3600" dirty="0"/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  <a:p>
            <a:pPr algn="r"/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8E93A-FB59-BE2C-A77D-54AAC63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 dirty="0"/>
          </a:p>
        </p:txBody>
      </p:sp>
      <p:pic>
        <p:nvPicPr>
          <p:cNvPr id="4" name="Grafik 3" descr="Ein Bild, das Schrift, Grafiken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754298EE-C2BF-4868-9973-2250ECB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2790"/>
            <a:ext cx="4087504" cy="7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/>
      <a:lstStyle>
        <a:defPPr algn="l">
          <a:defRPr/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9" ma:contentTypeDescription="Ein neues Dokument erstellen." ma:contentTypeScope="" ma:versionID="8aa7a6ad380a30cfa043813422f9882d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a82a12d528fa1fbaff4235029ff765f5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7EC823-5FDE-4294-A575-91625578B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443B2F-6D0E-4405-B5F2-DE17251D1A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BA997-CF4F-420F-94AE-1878A228810E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5f3c0c8-cb47-4a26-91a1-a44bb4539247"/>
    <ds:schemaRef ds:uri="bbb3f655-f267-4a84-b742-532fbc77d0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6874</Words>
  <Application>Microsoft Office PowerPoint</Application>
  <PresentationFormat>Benutzerdefiniert</PresentationFormat>
  <Paragraphs>1442</Paragraphs>
  <Slides>128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128</vt:i4>
      </vt:variant>
    </vt:vector>
  </HeadingPairs>
  <TitlesOfParts>
    <vt:vector size="134" baseType="lpstr">
      <vt:lpstr>Arial</vt:lpstr>
      <vt:lpstr>Calibri</vt:lpstr>
      <vt:lpstr>Aptos</vt:lpstr>
      <vt:lpstr>Wingdings</vt:lpstr>
      <vt:lpstr>Algerian</vt:lpstr>
      <vt:lpstr>Office Theme</vt:lpstr>
      <vt:lpstr>PowerPoint-Präsentation</vt:lpstr>
      <vt:lpstr>PowerPoint-Präsentation</vt:lpstr>
      <vt:lpstr>PowerPoint-Präsentation</vt:lpstr>
      <vt:lpstr>PowerPoint-Präsentation</vt:lpstr>
      <vt:lpstr>Es wird ein spannendes Webinar …</vt:lpstr>
      <vt:lpstr>Es wird ein spannendes Webinar …</vt:lpstr>
      <vt:lpstr>Es wird ein spannendes Webinar …</vt:lpstr>
      <vt:lpstr>Es wird ein spannendes Webinar …</vt:lpstr>
      <vt:lpstr>Es wird ein spannendes Webinar …</vt:lpstr>
      <vt:lpstr>Es wird ein spannendes Webinar …</vt:lpstr>
      <vt:lpstr>Es wird ein spannendes Webinar …</vt:lpstr>
      <vt:lpstr>Es wird ein spannendes Webinar …</vt:lpstr>
      <vt:lpstr>Es wird ein spannendes Webinar …</vt:lpstr>
      <vt:lpstr>Die Studienlage</vt:lpstr>
      <vt:lpstr>Die Studienlage</vt:lpstr>
      <vt:lpstr>Die Studienlage</vt:lpstr>
      <vt:lpstr>Die Studienlage</vt:lpstr>
      <vt:lpstr>Die Studienlage</vt:lpstr>
      <vt:lpstr>Sie erfahren klipp und klar:</vt:lpstr>
      <vt:lpstr>Sie erfahren klipp und klar:</vt:lpstr>
      <vt:lpstr>Sie erfahren klipp und klar:</vt:lpstr>
      <vt:lpstr>Sie erfahren klipp und klar:</vt:lpstr>
      <vt:lpstr>PowerPoint-Präsentation</vt:lpstr>
      <vt:lpstr>PowerPoint-Präsentation</vt:lpstr>
      <vt:lpstr>PowerPoint-Präsentation</vt:lpstr>
      <vt:lpstr>PowerPoint-Präsentation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Druck von oben loyal, aber nicht „blind“ managen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Erwartungen nach unten führen – wirksam, fair, motivierend</vt:lpstr>
      <vt:lpstr>PowerPoint-Präsentation</vt:lpstr>
      <vt:lpstr>Ihre eingereichten Fragen!</vt:lpstr>
      <vt:lpstr>Gibt es noch  weitere Fragen?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Trage deinen Firmennamen hier oben ein und eine interessante Zusammenfassung darüber, was deine Firma macht.</dc:title>
  <dc:creator>Guenter Stein</dc:creator>
  <cp:lastModifiedBy>CEr - Carolin Eckinger</cp:lastModifiedBy>
  <cp:revision>113</cp:revision>
  <cp:lastPrinted>2024-11-28T14:08:55Z</cp:lastPrinted>
  <dcterms:created xsi:type="dcterms:W3CDTF">2006-08-16T00:00:00Z</dcterms:created>
  <dcterms:modified xsi:type="dcterms:W3CDTF">2025-10-15T08:43:17Z</dcterms:modified>
  <dc:identifier>DAGH7EOKsjA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MediaServiceImageTags">
    <vt:lpwstr/>
  </property>
</Properties>
</file>